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80" r:id="rId1"/>
  </p:sldMasterIdLst>
  <p:notesMasterIdLst>
    <p:notesMasterId r:id="rId34"/>
  </p:notesMasterIdLst>
  <p:handoutMasterIdLst>
    <p:handoutMasterId r:id="rId35"/>
  </p:handoutMasterIdLst>
  <p:sldIdLst>
    <p:sldId id="348" r:id="rId2"/>
    <p:sldId id="319" r:id="rId3"/>
    <p:sldId id="257" r:id="rId4"/>
    <p:sldId id="335" r:id="rId5"/>
    <p:sldId id="346" r:id="rId6"/>
    <p:sldId id="258" r:id="rId7"/>
    <p:sldId id="352" r:id="rId8"/>
    <p:sldId id="353" r:id="rId9"/>
    <p:sldId id="351" r:id="rId10"/>
    <p:sldId id="350" r:id="rId11"/>
    <p:sldId id="354" r:id="rId12"/>
    <p:sldId id="355" r:id="rId13"/>
    <p:sldId id="263" r:id="rId14"/>
    <p:sldId id="356" r:id="rId15"/>
    <p:sldId id="357" r:id="rId16"/>
    <p:sldId id="358" r:id="rId17"/>
    <p:sldId id="359" r:id="rId18"/>
    <p:sldId id="265" r:id="rId19"/>
    <p:sldId id="267" r:id="rId20"/>
    <p:sldId id="269" r:id="rId21"/>
    <p:sldId id="270" r:id="rId22"/>
    <p:sldId id="284" r:id="rId23"/>
    <p:sldId id="273" r:id="rId24"/>
    <p:sldId id="271" r:id="rId25"/>
    <p:sldId id="272" r:id="rId26"/>
    <p:sldId id="276" r:id="rId27"/>
    <p:sldId id="274" r:id="rId28"/>
    <p:sldId id="275" r:id="rId29"/>
    <p:sldId id="280" r:id="rId30"/>
    <p:sldId id="279" r:id="rId31"/>
    <p:sldId id="282" r:id="rId32"/>
    <p:sldId id="344" r:id="rId3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0000"/>
      <a:buFont typeface="Monotype Sorts" pitchFamily="2" charset="2"/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0000"/>
      <a:buFont typeface="Monotype Sorts" pitchFamily="2" charset="2"/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0000"/>
      <a:buFont typeface="Monotype Sorts" pitchFamily="2" charset="2"/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0000"/>
      <a:buFont typeface="Monotype Sorts" pitchFamily="2" charset="2"/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0000"/>
      <a:buFont typeface="Monotype Sorts" pitchFamily="2" charset="2"/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A00"/>
    <a:srgbClr val="993366"/>
    <a:srgbClr val="ADEBAD"/>
    <a:srgbClr val="FFFFFF"/>
    <a:srgbClr val="A4C59D"/>
    <a:srgbClr val="A7C9BC"/>
    <a:srgbClr val="1D06AA"/>
    <a:srgbClr val="FFE6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>
        <p:scale>
          <a:sx n="50" d="100"/>
          <a:sy n="50" d="100"/>
        </p:scale>
        <p:origin x="-2406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156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Щелкните для правки стилей образца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FB5F4258-5315-4703-8C23-71916D7EE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D5F23-7D6B-438D-96F3-8E04AF5A7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565A8-B7D3-4DDD-8546-A1B455C7B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E22B2-654E-4949-971A-5B1CFA5D0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9580A-C2B4-469F-B695-2C26F8288C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6C333-6083-4871-9D59-CA1D2A7B1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FA43C-4AF0-47B9-A58D-BAD535E57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0F6BD-7DBF-45A9-9E1C-BB3FB190F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8C1E9-967D-4767-A94A-7DA156F4E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DB75E-8FF1-4069-9089-925D228BE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B84CF-59A7-4A7A-B653-55D1F74F1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0CB6D-45BE-4C29-A2D9-5C60F16B1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347F6-0CAE-4AF7-A5F4-2BC795E64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19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0AE8B05-D36F-4E77-AE96-F0BF35A1D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820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9" r:id="rId9"/>
    <p:sldLayoutId id="2147483916" r:id="rId10"/>
    <p:sldLayoutId id="2147483917" r:id="rId11"/>
    <p:sldLayoutId id="214748391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jpe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jpeg"/><Relationship Id="rId4" Type="http://schemas.openxmlformats.org/officeDocument/2006/relationships/oleObject" Target="../embeddings/oleObject13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2123728" y="2636912"/>
            <a:ext cx="5328592" cy="352839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sz="5400" b="1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ЛЕКЦИЯ</a:t>
            </a:r>
            <a:r>
              <a:rPr lang="ru-RU" sz="3200" dirty="0" smtClean="0">
                <a:solidFill>
                  <a:schemeClr val="accent1"/>
                </a:solidFill>
              </a:rPr>
              <a:t> </a:t>
            </a:r>
            <a:r>
              <a:rPr lang="en-US" sz="4800" dirty="0" smtClean="0">
                <a:solidFill>
                  <a:schemeClr val="accent1"/>
                </a:solidFill>
              </a:rPr>
              <a:t>1</a:t>
            </a:r>
            <a:r>
              <a:rPr lang="ru-RU" sz="3200" dirty="0" smtClean="0">
                <a:solidFill>
                  <a:schemeClr val="accent1"/>
                </a:solidFill>
              </a:rPr>
              <a:t/>
            </a:r>
            <a:br>
              <a:rPr lang="ru-RU" sz="3200" dirty="0" smtClean="0">
                <a:solidFill>
                  <a:schemeClr val="accent1"/>
                </a:solidFill>
              </a:rPr>
            </a:br>
            <a:r>
              <a:rPr lang="ru-RU" sz="3200" dirty="0" smtClean="0">
                <a:solidFill>
                  <a:schemeClr val="accent1"/>
                </a:solidFill>
              </a:rPr>
              <a:t>«</a:t>
            </a:r>
            <a:r>
              <a:rPr lang="ru-RU" sz="3200" b="1" dirty="0" smtClean="0">
                <a:solidFill>
                  <a:schemeClr val="accent1"/>
                </a:solidFill>
              </a:rPr>
              <a:t>СТРОЕНИЕ  АТОМА»</a:t>
            </a:r>
          </a:p>
        </p:txBody>
      </p:sp>
      <p:pic>
        <p:nvPicPr>
          <p:cNvPr id="3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365" y="908720"/>
            <a:ext cx="1341345" cy="144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907704" y="1124744"/>
            <a:ext cx="633670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ru-RU" dirty="0" smtClean="0">
                <a:solidFill>
                  <a:srgbClr val="0000FF"/>
                </a:solidFill>
              </a:rPr>
              <a:t>государственный </a:t>
            </a:r>
            <a:r>
              <a:rPr lang="en-US" dirty="0" smtClean="0">
                <a:solidFill>
                  <a:srgbClr val="0000FF"/>
                </a:solidFill>
              </a:rPr>
              <a:t>       </a:t>
            </a:r>
            <a:r>
              <a:rPr lang="ru-RU" dirty="0" smtClean="0">
                <a:solidFill>
                  <a:srgbClr val="0000FF"/>
                </a:solidFill>
              </a:rPr>
              <a:t>технический </a:t>
            </a:r>
            <a:r>
              <a:rPr lang="en-US" dirty="0" smtClean="0">
                <a:solidFill>
                  <a:srgbClr val="0000FF"/>
                </a:solidFill>
              </a:rPr>
              <a:t>     </a:t>
            </a:r>
            <a:r>
              <a:rPr lang="ru-RU" dirty="0" smtClean="0">
                <a:solidFill>
                  <a:srgbClr val="0000FF"/>
                </a:solidFill>
              </a:rPr>
              <a:t>университет</a:t>
            </a:r>
            <a:r>
              <a:rPr lang="ru-RU" dirty="0" smtClean="0"/>
              <a:t> </a:t>
            </a:r>
          </a:p>
          <a:p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2276872"/>
            <a:ext cx="6870700" cy="936104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Схема экспериментальной установки Резерфорда.</a:t>
            </a:r>
            <a:r>
              <a:rPr lang="ru-RU" sz="2800" b="1" dirty="0" smtClean="0">
                <a:latin typeface="Bodoni MT" pitchFamily="18" charset="0"/>
              </a:rPr>
              <a:t/>
            </a:r>
            <a:br>
              <a:rPr lang="ru-RU" sz="2800" b="1" dirty="0" smtClean="0">
                <a:latin typeface="Bodoni MT" pitchFamily="18" charset="0"/>
              </a:rPr>
            </a:br>
            <a:r>
              <a:rPr lang="ru-RU" sz="900" b="1" dirty="0" smtClean="0">
                <a:latin typeface="Bodoni MT" pitchFamily="18" charset="0"/>
              </a:rPr>
              <a:t/>
            </a:r>
            <a:br>
              <a:rPr lang="ru-RU" sz="900" b="1" dirty="0" smtClean="0">
                <a:latin typeface="Bodoni MT" pitchFamily="18" charset="0"/>
              </a:rPr>
            </a:br>
            <a:endParaRPr lang="ru-RU" sz="2800" b="1" dirty="0" smtClean="0">
              <a:latin typeface="Bodoni MT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Вся установка помещается в вакуум</a:t>
            </a:r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6992"/>
            <a:ext cx="8496944" cy="324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ogo dstu(конечный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1"/>
            <a:ext cx="1224136" cy="131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411760" y="548680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44824"/>
            <a:ext cx="6870700" cy="1008112"/>
          </a:xfrm>
        </p:spPr>
        <p:txBody>
          <a:bodyPr/>
          <a:lstStyle/>
          <a:p>
            <a:pPr algn="ctr" eaLnBrk="1" hangingPunct="1"/>
            <a:r>
              <a:rPr lang="ru-RU" sz="2400" dirty="0" smtClean="0">
                <a:latin typeface="Arial" pitchFamily="34" charset="0"/>
                <a:cs typeface="Arial" pitchFamily="34" charset="0"/>
              </a:rPr>
              <a:t>Противоречие модели Томсона с экспериментом: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Так как масса электронов мала, они не могут заметно изменить траекторию движения альфа-частиц.</a:t>
            </a:r>
          </a:p>
          <a:p>
            <a:pPr eaLnBrk="1" hangingPunct="1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Заметное рассеивание альфа-частиц может вызвать только положительная часть атома и лишь в том случае, если она сконцентрирована в очень малом объёме.</a:t>
            </a:r>
          </a:p>
        </p:txBody>
      </p:sp>
      <p:pic>
        <p:nvPicPr>
          <p:cNvPr id="4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82" y="332656"/>
            <a:ext cx="1274296" cy="1368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23728" y="404664"/>
            <a:ext cx="514806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268760"/>
            <a:ext cx="6870700" cy="936104"/>
          </a:xfrm>
        </p:spPr>
        <p:txBody>
          <a:bodyPr/>
          <a:lstStyle/>
          <a:p>
            <a:pPr algn="ctr" eaLnBrk="1" hangingPunct="1"/>
            <a:r>
              <a:rPr lang="ru-RU" sz="2400" dirty="0" smtClean="0">
                <a:latin typeface="Arial" pitchFamily="34" charset="0"/>
                <a:cs typeface="Arial" pitchFamily="34" charset="0"/>
              </a:rPr>
              <a:t>Выводы из опыта по рассеиванию альфа-частиц Резерфорда: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2276872"/>
            <a:ext cx="6084168" cy="489654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Существует атомное ядро,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т.е. тело малых размеров, в котором сконцентрирована почти вся масса атома и весь положительный заряд.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В ядре сконцентрирована почти вся масса атома.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Вокруг ядра по замкнутым орбитам вращаются отрицательные частицы- электроны.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отрицательный заряд всех электронов распределён по всему объёму атома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6156176" y="2348880"/>
            <a:ext cx="2692549" cy="336929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dirty="0" smtClean="0">
                <a:solidFill>
                  <a:schemeClr val="hlink"/>
                </a:solidFill>
              </a:rPr>
              <a:t> </a:t>
            </a:r>
            <a:r>
              <a:rPr lang="ru-RU" sz="1800" dirty="0" smtClean="0"/>
              <a:t>                      </a:t>
            </a:r>
            <a:endParaRPr lang="ru-RU" sz="1800" dirty="0" smtClean="0">
              <a:solidFill>
                <a:schemeClr val="hlink"/>
              </a:solidFill>
            </a:endParaRPr>
          </a:p>
        </p:txBody>
      </p:sp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348880"/>
            <a:ext cx="298782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Logo dstu(конечный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9"/>
            <a:ext cx="120687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907704" y="0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28800"/>
            <a:ext cx="8991600" cy="57606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3"/>
                </a:solidFill>
              </a:rPr>
              <a:t>Принцип</a:t>
            </a:r>
            <a:r>
              <a:rPr lang="ru-RU" sz="5400" b="1" dirty="0" smtClean="0">
                <a:solidFill>
                  <a:schemeClr val="accent3"/>
                </a:solidFill>
              </a:rPr>
              <a:t> </a:t>
            </a:r>
            <a:r>
              <a:rPr lang="ru-RU" sz="3200" b="1" dirty="0" smtClean="0">
                <a:solidFill>
                  <a:schemeClr val="accent3"/>
                </a:solidFill>
              </a:rPr>
              <a:t>квантования</a:t>
            </a:r>
            <a:endParaRPr lang="ru-RU" sz="3200" dirty="0" smtClean="0">
              <a:solidFill>
                <a:schemeClr val="accent3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2204864"/>
            <a:ext cx="9144000" cy="4392488"/>
          </a:xfrm>
        </p:spPr>
        <p:txBody>
          <a:bodyPr/>
          <a:lstStyle/>
          <a:p>
            <a:pPr algn="ctr" eaLnBrk="1" hangingPunct="1">
              <a:buFont typeface="Monotype Sorts" pitchFamily="2" charset="2"/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(М. Планк, 1900)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атомы излучают энергию порциями, кратными некоторой минимальной величине - </a:t>
            </a:r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кванту, фотону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8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2" eaLnBrk="1" hangingPunct="1">
              <a:lnSpc>
                <a:spcPct val="110000"/>
              </a:lnSpc>
              <a:buFontTx/>
              <a:buNone/>
            </a:pP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				</a:t>
            </a:r>
            <a:endParaRPr lang="ru-RU" sz="2800" dirty="0" smtClean="0">
              <a:solidFill>
                <a:srgbClr val="0070C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6,626•10</a:t>
            </a:r>
            <a:r>
              <a:rPr lang="ru-RU" sz="28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-34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(Дж•</a:t>
            </a:r>
            <a:r>
              <a:rPr lang="ru-RU" sz="28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)–пост. Планка </a:t>
            </a:r>
          </a:p>
        </p:txBody>
      </p:sp>
      <p:sp>
        <p:nvSpPr>
          <p:cNvPr id="22532" name="Text Box 1029"/>
          <p:cNvSpPr txBox="1">
            <a:spLocks noChangeArrowheads="1"/>
          </p:cNvSpPr>
          <p:nvPr/>
        </p:nvSpPr>
        <p:spPr bwMode="auto">
          <a:xfrm>
            <a:off x="1043608" y="5445224"/>
            <a:ext cx="3384550" cy="1198563"/>
          </a:xfrm>
          <a:prstGeom prst="rect">
            <a:avLst/>
          </a:prstGeom>
          <a:solidFill>
            <a:srgbClr val="ADEBAD"/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rgbClr val="B02A00"/>
                </a:solidFill>
              </a:rPr>
              <a:t>Е = </a:t>
            </a:r>
            <a:r>
              <a:rPr lang="ru-RU" sz="7200" b="1" dirty="0" err="1">
                <a:solidFill>
                  <a:srgbClr val="B02A00"/>
                </a:solidFill>
              </a:rPr>
              <a:t>h</a:t>
            </a:r>
            <a:r>
              <a:rPr lang="ru-RU" sz="7200" b="1" dirty="0">
                <a:solidFill>
                  <a:srgbClr val="B02A00"/>
                </a:solidFill>
                <a:sym typeface="Symbol" pitchFamily="18" charset="2"/>
              </a:rPr>
              <a:t></a:t>
            </a:r>
          </a:p>
        </p:txBody>
      </p:sp>
      <p:sp>
        <p:nvSpPr>
          <p:cNvPr id="22533" name="Text Box 1030"/>
          <p:cNvSpPr txBox="1">
            <a:spLocks noChangeArrowheads="1"/>
          </p:cNvSpPr>
          <p:nvPr/>
        </p:nvSpPr>
        <p:spPr bwMode="auto">
          <a:xfrm>
            <a:off x="5940152" y="5301208"/>
            <a:ext cx="2519363" cy="1320800"/>
          </a:xfrm>
          <a:prstGeom prst="rect">
            <a:avLst/>
          </a:prstGeom>
          <a:solidFill>
            <a:srgbClr val="ADEBAD"/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 dirty="0">
                <a:solidFill>
                  <a:srgbClr val="B02A00"/>
                </a:solidFill>
                <a:sym typeface="Symbol" pitchFamily="18" charset="2"/>
              </a:rPr>
              <a:t></a:t>
            </a:r>
            <a:r>
              <a:rPr lang="en-US" sz="8000" b="1" dirty="0">
                <a:solidFill>
                  <a:srgbClr val="B02A00"/>
                </a:solidFill>
                <a:sym typeface="Symbol" pitchFamily="18" charset="2"/>
              </a:rPr>
              <a:t>=c</a:t>
            </a:r>
            <a:endParaRPr lang="ru-RU" sz="8000" b="1" dirty="0">
              <a:solidFill>
                <a:srgbClr val="B02A00"/>
              </a:solidFill>
              <a:sym typeface="Symbol" pitchFamily="18" charset="2"/>
            </a:endParaRPr>
          </a:p>
        </p:txBody>
      </p:sp>
      <p:pic>
        <p:nvPicPr>
          <p:cNvPr id="6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010"/>
            <a:ext cx="1433190" cy="153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979712" y="260648"/>
            <a:ext cx="6912768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4"/>
          <p:cNvSpPr>
            <a:spLocks noGrp="1"/>
          </p:cNvSpPr>
          <p:nvPr>
            <p:ph type="title"/>
          </p:nvPr>
        </p:nvSpPr>
        <p:spPr>
          <a:xfrm>
            <a:off x="1331640" y="1628800"/>
            <a:ext cx="5257205" cy="576064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solidFill>
                  <a:srgbClr val="0070C0"/>
                </a:solidFill>
              </a:rPr>
              <a:t>Постулаты Бора</a:t>
            </a:r>
          </a:p>
        </p:txBody>
      </p:sp>
      <p:sp>
        <p:nvSpPr>
          <p:cNvPr id="23555" name="Текст 7"/>
          <p:cNvSpPr>
            <a:spLocks noGrp="1"/>
          </p:cNvSpPr>
          <p:nvPr>
            <p:ph type="body" idx="2"/>
          </p:nvPr>
        </p:nvSpPr>
        <p:spPr>
          <a:xfrm>
            <a:off x="395536" y="2132856"/>
            <a:ext cx="5472113" cy="1582737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Первый постулат Бора: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атомная система может находится только в особых стационарных, или квантовых, состояниях, каждому из которых соответствует определенная энергия </a:t>
            </a:r>
            <a:r>
              <a:rPr lang="en-US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000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 стационарном состоянии атом не излучает.</a:t>
            </a: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6" name="Содержимое 9"/>
          <p:cNvSpPr>
            <a:spLocks noGrp="1"/>
          </p:cNvSpPr>
          <p:nvPr>
            <p:ph sz="half" idx="1"/>
          </p:nvPr>
        </p:nvSpPr>
        <p:spPr>
          <a:xfrm>
            <a:off x="5940425" y="1676400"/>
            <a:ext cx="2447925" cy="2616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9059" y="1628775"/>
            <a:ext cx="2389303" cy="252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pervii_postulat_bor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05064"/>
            <a:ext cx="392430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559" name="Прямоугольник 12"/>
          <p:cNvSpPr>
            <a:spLocks noChangeArrowheads="1"/>
          </p:cNvSpPr>
          <p:nvPr/>
        </p:nvSpPr>
        <p:spPr bwMode="auto">
          <a:xfrm>
            <a:off x="323528" y="5301208"/>
            <a:ext cx="83518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Tw Cen MT" pitchFamily="34" charset="0"/>
              </a:rPr>
              <a:t>Постулат находится в противоречии с классической механикой (Энергия движущихся электронов может быть любой), с электродинамикой Максвелла, т.к. допускает возможность ускоренного движения без излучения электромагнитных волн.</a:t>
            </a:r>
          </a:p>
        </p:txBody>
      </p:sp>
      <p:pic>
        <p:nvPicPr>
          <p:cNvPr id="8" name="Picture 4" descr="Logo dstu(конечный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4663"/>
            <a:ext cx="1512168" cy="1624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411760" y="260648"/>
            <a:ext cx="626469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-1476672" y="1844824"/>
            <a:ext cx="8820471" cy="1508125"/>
          </a:xfrm>
        </p:spPr>
        <p:txBody>
          <a:bodyPr>
            <a:normAutofit fontScale="70000" lnSpcReduction="20000"/>
          </a:bodyPr>
          <a:lstStyle/>
          <a:p>
            <a:pPr marL="1738630" lvl="5" indent="-274320" algn="just">
              <a:buClr>
                <a:schemeClr val="accent3"/>
              </a:buClr>
              <a:defRPr/>
            </a:pPr>
            <a:r>
              <a:rPr lang="ru-RU" sz="29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Второй постулат Бора: </a:t>
            </a:r>
            <a:r>
              <a:rPr lang="ru-RU" sz="29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излучение света происходит при переходе атома из стационарного состояния с большей энергией </a:t>
            </a:r>
            <a:r>
              <a:rPr lang="en-US" sz="29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900" baseline="-25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en-US" sz="29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9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 стационарное состояние с меньшей энергией </a:t>
            </a:r>
            <a:r>
              <a:rPr lang="en-US" sz="29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900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9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9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Энергия излученного фотона равна разности энергий стационарных состояний.</a:t>
            </a:r>
            <a:endParaRPr lang="ru-RU" sz="2900" b="1" baseline="-25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73713" y="3212976"/>
            <a:ext cx="3570287" cy="1590675"/>
          </a:xfrm>
          <a:noFill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869160"/>
            <a:ext cx="2938462" cy="17287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187624" y="3284984"/>
          <a:ext cx="2786062" cy="431800"/>
        </p:xfrm>
        <a:graphic>
          <a:graphicData uri="http://schemas.openxmlformats.org/presentationml/2006/ole">
            <p:oleObj spid="_x0000_s1026" name="Формула" r:id="rId5" imgW="888840" imgH="228600" progId="Equation.3">
              <p:embed/>
            </p:oleObj>
          </a:graphicData>
        </a:graphic>
      </p:graphicFrame>
      <p:sp useBgFill="1">
        <p:nvSpPr>
          <p:cNvPr id="14" name="Стрелка вниз 13"/>
          <p:cNvSpPr/>
          <p:nvPr/>
        </p:nvSpPr>
        <p:spPr>
          <a:xfrm>
            <a:off x="2195736" y="3933056"/>
            <a:ext cx="642937" cy="215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95536" y="4221088"/>
          <a:ext cx="4518025" cy="503237"/>
        </p:xfrm>
        <a:graphic>
          <a:graphicData uri="http://schemas.openxmlformats.org/presentationml/2006/ole">
            <p:oleObj spid="_x0000_s1027" name="Формула" r:id="rId6" imgW="1523880" imgH="393480" progId="Equation.3">
              <p:embed/>
            </p:oleObj>
          </a:graphicData>
        </a:graphic>
      </p:graphicFrame>
      <p:sp>
        <p:nvSpPr>
          <p:cNvPr id="1032" name="Прямоугольник 15"/>
          <p:cNvSpPr>
            <a:spLocks noChangeArrowheads="1"/>
          </p:cNvSpPr>
          <p:nvPr/>
        </p:nvSpPr>
        <p:spPr bwMode="auto">
          <a:xfrm>
            <a:off x="0" y="4869160"/>
            <a:ext cx="572452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cs typeface="Arial" pitchFamily="34" charset="0"/>
              </a:rPr>
              <a:t>При поглощении света атом переходит из стационарного состояния с меньшей энергией в стационарное состояние с большей энергией</a:t>
            </a:r>
            <a:r>
              <a:rPr lang="ru-RU" sz="2000" dirty="0" smtClean="0">
                <a:solidFill>
                  <a:srgbClr val="0070C0"/>
                </a:solidFill>
                <a:cs typeface="Arial" pitchFamily="34" charset="0"/>
              </a:rPr>
              <a:t>. Второй </a:t>
            </a:r>
            <a:r>
              <a:rPr lang="ru-RU" sz="2000" dirty="0">
                <a:solidFill>
                  <a:srgbClr val="0070C0"/>
                </a:solidFill>
                <a:cs typeface="Arial" pitchFamily="34" charset="0"/>
              </a:rPr>
              <a:t>постулат противоречит электродинамике Максвелла.</a:t>
            </a:r>
          </a:p>
        </p:txBody>
      </p:sp>
      <p:pic>
        <p:nvPicPr>
          <p:cNvPr id="10" name="Picture 4" descr="Logo dstu(конечный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239344"/>
            <a:ext cx="1361182" cy="146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483768" y="404664"/>
            <a:ext cx="626469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628800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3"/>
                </a:solidFill>
                <a:latin typeface="Arial" charset="0"/>
              </a:rPr>
              <a:t>Модель атома водорода по Бору </a:t>
            </a:r>
          </a:p>
        </p:txBody>
      </p:sp>
      <p:sp>
        <p:nvSpPr>
          <p:cNvPr id="2054" name="Прямоугольник 2"/>
          <p:cNvSpPr>
            <a:spLocks noChangeArrowheads="1"/>
          </p:cNvSpPr>
          <p:nvPr/>
        </p:nvSpPr>
        <p:spPr bwMode="auto">
          <a:xfrm>
            <a:off x="395536" y="2132856"/>
            <a:ext cx="84969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800">
                <a:solidFill>
                  <a:srgbClr val="0070C0"/>
                </a:solidFill>
                <a:cs typeface="Arial" pitchFamily="34" charset="0"/>
              </a:rPr>
              <a:t>Бор рассматривал простейшие круговые орбиты</a:t>
            </a:r>
            <a:r>
              <a:rPr lang="ru-RU">
                <a:solidFill>
                  <a:srgbClr val="0070C0"/>
                </a:solidFill>
                <a:cs typeface="Arial" pitchFamily="34" charset="0"/>
              </a:rPr>
              <a:t>. 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95536" y="2636912"/>
          <a:ext cx="1143000" cy="739775"/>
        </p:xfrm>
        <a:graphic>
          <a:graphicData uri="http://schemas.openxmlformats.org/presentationml/2006/ole">
            <p:oleObj spid="_x0000_s2050" name="Формула" r:id="rId3" imgW="647640" imgH="419040" progId="Equation.3">
              <p:embed/>
            </p:oleObj>
          </a:graphicData>
        </a:graphic>
      </p:graphicFrame>
      <p:sp>
        <p:nvSpPr>
          <p:cNvPr id="2055" name="Прямоугольник 4"/>
          <p:cNvSpPr>
            <a:spLocks noChangeArrowheads="1"/>
          </p:cNvSpPr>
          <p:nvPr/>
        </p:nvSpPr>
        <p:spPr bwMode="auto">
          <a:xfrm>
            <a:off x="1835150" y="2492896"/>
            <a:ext cx="73088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cs typeface="Arial" pitchFamily="34" charset="0"/>
              </a:rPr>
              <a:t>- потенциальная энергия взаимодействия электрона с ядром в абсолютной системе единиц. </a:t>
            </a:r>
            <a:r>
              <a:rPr lang="en-US" sz="1800" i="1" dirty="0">
                <a:solidFill>
                  <a:srgbClr val="0070C0"/>
                </a:solidFill>
                <a:cs typeface="Arial" pitchFamily="34" charset="0"/>
              </a:rPr>
              <a:t>e</a:t>
            </a:r>
            <a:r>
              <a:rPr lang="en-US" sz="1800" dirty="0">
                <a:solidFill>
                  <a:srgbClr val="0070C0"/>
                </a:solidFill>
                <a:cs typeface="Arial" pitchFamily="34" charset="0"/>
              </a:rPr>
              <a:t> – </a:t>
            </a:r>
            <a:r>
              <a:rPr lang="ru-RU" sz="1800" dirty="0">
                <a:solidFill>
                  <a:srgbClr val="0070C0"/>
                </a:solidFill>
                <a:cs typeface="Arial" pitchFamily="34" charset="0"/>
              </a:rPr>
              <a:t>модуль заряда электрона, </a:t>
            </a:r>
            <a:r>
              <a:rPr lang="en-US" sz="1800" i="1" dirty="0">
                <a:solidFill>
                  <a:srgbClr val="0070C0"/>
                </a:solidFill>
                <a:cs typeface="Arial" pitchFamily="34" charset="0"/>
              </a:rPr>
              <a:t>r</a:t>
            </a:r>
            <a:r>
              <a:rPr lang="en-US" sz="1800" dirty="0">
                <a:solidFill>
                  <a:srgbClr val="0070C0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cs typeface="Arial" pitchFamily="34" charset="0"/>
              </a:rPr>
              <a:t>– расстояние от электрона до ядра.</a:t>
            </a:r>
          </a:p>
        </p:txBody>
      </p:sp>
      <p:sp>
        <p:nvSpPr>
          <p:cNvPr id="2056" name="Прямоугольник 5"/>
          <p:cNvSpPr>
            <a:spLocks noChangeArrowheads="1"/>
          </p:cNvSpPr>
          <p:nvPr/>
        </p:nvSpPr>
        <p:spPr bwMode="auto">
          <a:xfrm>
            <a:off x="251520" y="3429000"/>
            <a:ext cx="8497888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cs typeface="Arial" pitchFamily="34" charset="0"/>
              </a:rPr>
              <a:t>Произвольная постоянная, с точностью до которой определяется потенциальная энергия, принята равной нулю.</a:t>
            </a:r>
          </a:p>
          <a:p>
            <a:r>
              <a:rPr lang="en-US" sz="1800" i="1" dirty="0" err="1">
                <a:solidFill>
                  <a:srgbClr val="0070C0"/>
                </a:solidFill>
                <a:cs typeface="Arial" pitchFamily="34" charset="0"/>
              </a:rPr>
              <a:t>Wp</a:t>
            </a:r>
            <a:r>
              <a:rPr lang="en-US" sz="1800" i="1" dirty="0">
                <a:solidFill>
                  <a:srgbClr val="0070C0"/>
                </a:solidFill>
                <a:cs typeface="Arial" pitchFamily="34" charset="0"/>
              </a:rPr>
              <a:t>&lt;0</a:t>
            </a:r>
            <a:r>
              <a:rPr lang="ru-RU" sz="1800" dirty="0">
                <a:solidFill>
                  <a:srgbClr val="0070C0"/>
                </a:solidFill>
                <a:cs typeface="Arial" pitchFamily="34" charset="0"/>
              </a:rPr>
              <a:t>, так как взаимодействующие частицы имеют заряды противоположных знаков.</a:t>
            </a:r>
          </a:p>
          <a:p>
            <a:r>
              <a:rPr lang="en-US" sz="1800" i="1" dirty="0">
                <a:solidFill>
                  <a:srgbClr val="0070C0"/>
                </a:solidFill>
                <a:cs typeface="Arial" pitchFamily="34" charset="0"/>
              </a:rPr>
              <a:t>E=E</a:t>
            </a:r>
            <a:r>
              <a:rPr lang="ru-RU" sz="1800" i="1" baseline="-25000" dirty="0" err="1">
                <a:solidFill>
                  <a:srgbClr val="0070C0"/>
                </a:solidFill>
                <a:cs typeface="Arial" pitchFamily="34" charset="0"/>
              </a:rPr>
              <a:t>кин</a:t>
            </a:r>
            <a:r>
              <a:rPr lang="ru-RU" sz="1800" i="1" dirty="0" err="1">
                <a:solidFill>
                  <a:srgbClr val="0070C0"/>
                </a:solidFill>
                <a:cs typeface="Arial" pitchFamily="34" charset="0"/>
              </a:rPr>
              <a:t>+</a:t>
            </a:r>
            <a:r>
              <a:rPr lang="en-US" sz="1800" i="1" dirty="0" err="1">
                <a:solidFill>
                  <a:srgbClr val="0070C0"/>
                </a:solidFill>
                <a:cs typeface="Arial" pitchFamily="34" charset="0"/>
              </a:rPr>
              <a:t>W</a:t>
            </a:r>
            <a:r>
              <a:rPr lang="en-US" sz="1800" i="1" baseline="-25000" dirty="0" err="1">
                <a:solidFill>
                  <a:srgbClr val="0070C0"/>
                </a:solidFill>
                <a:cs typeface="Arial" pitchFamily="34" charset="0"/>
              </a:rPr>
              <a:t>p</a:t>
            </a:r>
            <a:r>
              <a:rPr lang="en-US" sz="1800" i="1" dirty="0">
                <a:solidFill>
                  <a:srgbClr val="0070C0"/>
                </a:solidFill>
                <a:cs typeface="Arial" pitchFamily="34" charset="0"/>
              </a:rPr>
              <a:t> – </a:t>
            </a:r>
            <a:r>
              <a:rPr lang="ru-RU" sz="1800" dirty="0">
                <a:solidFill>
                  <a:srgbClr val="0070C0"/>
                </a:solidFill>
                <a:cs typeface="Arial" pitchFamily="34" charset="0"/>
              </a:rPr>
              <a:t>полная энергия атома.</a:t>
            </a:r>
            <a:endParaRPr lang="ru-RU" sz="1800" i="1" baseline="-25000" dirty="0">
              <a:solidFill>
                <a:srgbClr val="0070C0"/>
              </a:solidFill>
              <a:cs typeface="Arial" pitchFamily="34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076056" y="4797152"/>
          <a:ext cx="1643063" cy="785813"/>
        </p:xfrm>
        <a:graphic>
          <a:graphicData uri="http://schemas.openxmlformats.org/presentationml/2006/ole">
            <p:oleObj spid="_x0000_s2051" name="Формула" r:id="rId4" imgW="876240" imgH="419040" progId="Equation.3">
              <p:embed/>
            </p:oleObj>
          </a:graphicData>
        </a:graphic>
      </p:graphicFrame>
      <p:graphicFrame>
        <p:nvGraphicFramePr>
          <p:cNvPr id="2052" name="Object 8"/>
          <p:cNvGraphicFramePr>
            <a:graphicFrameLocks noChangeAspect="1"/>
          </p:cNvGraphicFramePr>
          <p:nvPr/>
        </p:nvGraphicFramePr>
        <p:xfrm>
          <a:off x="323528" y="5805264"/>
          <a:ext cx="1095375" cy="787400"/>
        </p:xfrm>
        <a:graphic>
          <a:graphicData uri="http://schemas.openxmlformats.org/presentationml/2006/ole">
            <p:oleObj spid="_x0000_s2052" name="Формула" r:id="rId5" imgW="583920" imgH="419040" progId="Equation.3">
              <p:embed/>
            </p:oleObj>
          </a:graphicData>
        </a:graphic>
      </p:graphicFrame>
      <p:sp>
        <p:nvSpPr>
          <p:cNvPr id="2057" name="Прямоугольник 8"/>
          <p:cNvSpPr>
            <a:spLocks noChangeArrowheads="1"/>
          </p:cNvSpPr>
          <p:nvPr/>
        </p:nvSpPr>
        <p:spPr bwMode="auto">
          <a:xfrm>
            <a:off x="1547664" y="5661248"/>
            <a:ext cx="45720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cs typeface="Arial" pitchFamily="34" charset="0"/>
              </a:rPr>
              <a:t>- центростремительное ускорение по второму закону Ньютона сообщает электрону на орбите кулоновская сила.</a:t>
            </a:r>
          </a:p>
        </p:txBody>
      </p:sp>
      <p:pic>
        <p:nvPicPr>
          <p:cNvPr id="10" name="Picture 4" descr="Logo dstu(конечный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39344"/>
            <a:ext cx="1361182" cy="146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483768" y="332656"/>
            <a:ext cx="640871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Прямоугольник 1"/>
          <p:cNvSpPr>
            <a:spLocks noChangeArrowheads="1"/>
          </p:cNvSpPr>
          <p:nvPr/>
        </p:nvSpPr>
        <p:spPr bwMode="auto">
          <a:xfrm>
            <a:off x="2627784" y="1556792"/>
            <a:ext cx="33083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Правило квантования</a:t>
            </a:r>
          </a:p>
        </p:txBody>
      </p:sp>
      <p:sp>
        <p:nvSpPr>
          <p:cNvPr id="3079" name="Прямоугольник 2"/>
          <p:cNvSpPr>
            <a:spLocks noChangeArrowheads="1"/>
          </p:cNvSpPr>
          <p:nvPr/>
        </p:nvSpPr>
        <p:spPr bwMode="auto">
          <a:xfrm>
            <a:off x="0" y="2132856"/>
            <a:ext cx="889248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cs typeface="Arial" pitchFamily="34" charset="0"/>
              </a:rPr>
              <a:t>Из первого постулата Бора энергия может принимать только определенное значение </a:t>
            </a:r>
            <a:r>
              <a:rPr lang="en-US" sz="1800" i="1" dirty="0">
                <a:solidFill>
                  <a:srgbClr val="0070C0"/>
                </a:solidFill>
                <a:cs typeface="Arial" pitchFamily="34" charset="0"/>
              </a:rPr>
              <a:t>E</a:t>
            </a:r>
            <a:r>
              <a:rPr lang="en-US" sz="1800" i="1" baseline="-25000" dirty="0">
                <a:solidFill>
                  <a:srgbClr val="0070C0"/>
                </a:solidFill>
                <a:cs typeface="Arial" pitchFamily="34" charset="0"/>
              </a:rPr>
              <a:t>n</a:t>
            </a:r>
            <a:r>
              <a:rPr lang="en-US" sz="1800" dirty="0">
                <a:solidFill>
                  <a:srgbClr val="0070C0"/>
                </a:solidFill>
                <a:cs typeface="Arial" pitchFamily="34" charset="0"/>
              </a:rPr>
              <a:t>.</a:t>
            </a:r>
          </a:p>
          <a:p>
            <a:r>
              <a:rPr lang="ru-RU" sz="1800" dirty="0">
                <a:solidFill>
                  <a:srgbClr val="0070C0"/>
                </a:solidFill>
                <a:cs typeface="Arial" pitchFamily="34" charset="0"/>
              </a:rPr>
              <a:t>Электрон движется по круговой орбите, то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2996952"/>
          <a:ext cx="4789488" cy="879475"/>
        </p:xfrm>
        <a:graphic>
          <a:graphicData uri="http://schemas.openxmlformats.org/presentationml/2006/ole">
            <p:oleObj spid="_x0000_s3074" name="Формула" r:id="rId3" imgW="2489040" imgH="457200" progId="Equation.3">
              <p:embed/>
            </p:oleObj>
          </a:graphicData>
        </a:graphic>
      </p:graphicFrame>
      <p:sp>
        <p:nvSpPr>
          <p:cNvPr id="3080" name="Прямоугольник 5"/>
          <p:cNvSpPr>
            <a:spLocks noChangeArrowheads="1"/>
          </p:cNvSpPr>
          <p:nvPr/>
        </p:nvSpPr>
        <p:spPr bwMode="auto">
          <a:xfrm>
            <a:off x="0" y="3645024"/>
            <a:ext cx="79930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mar</a:t>
            </a:r>
            <a:r>
              <a:rPr lang="en-US" dirty="0">
                <a:solidFill>
                  <a:srgbClr val="0070C0"/>
                </a:solidFill>
                <a:latin typeface="Tw Cen MT" pitchFamily="34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Tw Cen MT" pitchFamily="34" charset="0"/>
              </a:rPr>
              <a:t>– </a:t>
            </a:r>
            <a:r>
              <a:rPr lang="ru-RU" sz="1800" dirty="0">
                <a:solidFill>
                  <a:srgbClr val="0070C0"/>
                </a:solidFill>
                <a:latin typeface="Tw Cen MT" pitchFamily="34" charset="0"/>
              </a:rPr>
              <a:t>момент импульса в механике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323528" y="4221088"/>
          <a:ext cx="1571625" cy="446087"/>
        </p:xfrm>
        <a:graphic>
          <a:graphicData uri="http://schemas.openxmlformats.org/presentationml/2006/ole">
            <p:oleObj spid="_x0000_s3075" name="Формула" r:id="rId4" imgW="761760" imgH="215640" progId="Equation.3">
              <p:embed/>
            </p:oleObj>
          </a:graphicData>
        </a:graphic>
      </p:graphicFrame>
      <p:sp>
        <p:nvSpPr>
          <p:cNvPr id="3081" name="Прямоугольник 7"/>
          <p:cNvSpPr>
            <a:spLocks noChangeArrowheads="1"/>
          </p:cNvSpPr>
          <p:nvPr/>
        </p:nvSpPr>
        <p:spPr bwMode="auto">
          <a:xfrm>
            <a:off x="1979712" y="4221088"/>
            <a:ext cx="2509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070C0"/>
                </a:solidFill>
                <a:latin typeface="Tw Cen MT" pitchFamily="34" charset="0"/>
              </a:rPr>
              <a:t>- </a:t>
            </a:r>
            <a:r>
              <a:rPr lang="ru-RU" sz="1800" dirty="0">
                <a:solidFill>
                  <a:srgbClr val="0070C0"/>
                </a:solidFill>
                <a:latin typeface="Tw Cen MT" pitchFamily="34" charset="0"/>
              </a:rPr>
              <a:t>Постоянная Планка.</a:t>
            </a: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51520" y="4581128"/>
          <a:ext cx="4360863" cy="723900"/>
        </p:xfrm>
        <a:graphic>
          <a:graphicData uri="http://schemas.openxmlformats.org/presentationml/2006/ole">
            <p:oleObj spid="_x0000_s3076" name="Формула" r:id="rId5" imgW="2374560" imgH="393480" progId="Equation.3">
              <p:embed/>
            </p:oleObj>
          </a:graphicData>
        </a:graphic>
      </p:graphicFrame>
      <p:sp>
        <p:nvSpPr>
          <p:cNvPr id="3082" name="Прямоугольник 9"/>
          <p:cNvSpPr>
            <a:spLocks noChangeArrowheads="1"/>
          </p:cNvSpPr>
          <p:nvPr/>
        </p:nvSpPr>
        <p:spPr bwMode="auto">
          <a:xfrm>
            <a:off x="251520" y="5301208"/>
            <a:ext cx="86423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latin typeface="Tw Cen MT" pitchFamily="34" charset="0"/>
              </a:rPr>
              <a:t>Бор предположил, что произведение модуля импульса на радиус орбиты кратно постоянной Планка.</a:t>
            </a:r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67544" y="5949280"/>
          <a:ext cx="8316912" cy="534987"/>
        </p:xfrm>
        <a:graphic>
          <a:graphicData uri="http://schemas.openxmlformats.org/presentationml/2006/ole">
            <p:oleObj spid="_x0000_s3077" name="Формула" r:id="rId6" imgW="3162240" imgH="203040" progId="Equation.3">
              <p:embed/>
            </p:oleObj>
          </a:graphicData>
        </a:graphic>
      </p:graphicFrame>
      <p:pic>
        <p:nvPicPr>
          <p:cNvPr id="11" name="Picture 4" descr="Logo dstu(конечный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239344"/>
            <a:ext cx="1361182" cy="146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483768" y="260648"/>
            <a:ext cx="640871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60848"/>
            <a:ext cx="8991600" cy="792088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Принцип неопределенности</a:t>
            </a:r>
            <a:b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В. Гейзенберг, 1925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852936"/>
            <a:ext cx="9144000" cy="2088952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Движение электрона в атоме не может быть описано определённой траекторией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Положение и скорость движения электрона в атоме можно найти лишь с определенной долей точности</a:t>
            </a:r>
          </a:p>
        </p:txBody>
      </p:sp>
      <p:graphicFrame>
        <p:nvGraphicFramePr>
          <p:cNvPr id="4098" name="Object 6"/>
          <p:cNvGraphicFramePr>
            <a:graphicFrameLocks/>
          </p:cNvGraphicFramePr>
          <p:nvPr>
            <p:ph sz="half" idx="2"/>
          </p:nvPr>
        </p:nvGraphicFramePr>
        <p:xfrm>
          <a:off x="2051720" y="4581128"/>
          <a:ext cx="5895975" cy="1800225"/>
        </p:xfrm>
        <a:graphic>
          <a:graphicData uri="http://schemas.openxmlformats.org/presentationml/2006/ole">
            <p:oleObj spid="_x0000_s4098" r:id="rId3" imgW="1663560" imgH="507960" progId="Equation.2">
              <p:embed/>
            </p:oleObj>
          </a:graphicData>
        </a:graphic>
      </p:graphicFrame>
      <p:pic>
        <p:nvPicPr>
          <p:cNvPr id="5" name="Picture 4" descr="Logo dstu(конечный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48680"/>
            <a:ext cx="1505198" cy="161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51720" y="404664"/>
            <a:ext cx="676875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60848"/>
            <a:ext cx="8991600" cy="720080"/>
          </a:xfrm>
          <a:noFill/>
        </p:spPr>
        <p:txBody>
          <a:bodyPr/>
          <a:lstStyle/>
          <a:p>
            <a:pPr algn="ctr" eaLnBrk="1" hangingPunct="1">
              <a:lnSpc>
                <a:spcPct val="70000"/>
              </a:lnSpc>
            </a:pPr>
            <a:r>
              <a:rPr lang="ru-RU" sz="3200" b="1" dirty="0" smtClean="0">
                <a:solidFill>
                  <a:schemeClr val="accent2"/>
                </a:solidFill>
              </a:rPr>
              <a:t>Уравнение Шредингера </a:t>
            </a:r>
            <a:br>
              <a:rPr lang="ru-RU" sz="3200" b="1" dirty="0" smtClean="0">
                <a:solidFill>
                  <a:schemeClr val="accent2"/>
                </a:solidFill>
              </a:rPr>
            </a:br>
            <a:endParaRPr lang="ru-RU" sz="3200" b="1" dirty="0" smtClean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0" y="4005064"/>
            <a:ext cx="8893175" cy="2520279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Monotype Sorts" pitchFamily="2" charset="2"/>
              <a:buNone/>
              <a:defRPr/>
            </a:pPr>
            <a:r>
              <a:rPr lang="ru-RU" sz="2800" dirty="0" smtClean="0"/>
              <a:t>                                                        </a:t>
            </a:r>
          </a:p>
          <a:p>
            <a:pPr marL="274320" indent="-274320" algn="ct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b="1" dirty="0" smtClean="0">
                <a:solidFill>
                  <a:schemeClr val="accent2"/>
                </a:solidFill>
                <a:cs typeface="Arial" charset="0"/>
              </a:rPr>
              <a:t>Н</a:t>
            </a:r>
            <a:r>
              <a:rPr lang="el-GR" sz="3600" b="1" dirty="0" smtClean="0">
                <a:solidFill>
                  <a:schemeClr val="accent2"/>
                </a:solidFill>
                <a:cs typeface="Arial" charset="0"/>
              </a:rPr>
              <a:t>Ψ</a:t>
            </a:r>
            <a:r>
              <a:rPr lang="ru-RU" sz="3600" b="1" dirty="0" smtClean="0">
                <a:solidFill>
                  <a:schemeClr val="accent2"/>
                </a:solidFill>
                <a:cs typeface="Arial" charset="0"/>
              </a:rPr>
              <a:t> = Е</a:t>
            </a:r>
            <a:r>
              <a:rPr lang="en-US" sz="3600" b="1" dirty="0" smtClean="0">
                <a:solidFill>
                  <a:schemeClr val="accent2"/>
                </a:solidFill>
                <a:cs typeface="Arial" charset="0"/>
              </a:rPr>
              <a:t>·</a:t>
            </a:r>
            <a:r>
              <a:rPr lang="el-GR" sz="3600" b="1" dirty="0" smtClean="0">
                <a:solidFill>
                  <a:schemeClr val="accent2"/>
                </a:solidFill>
                <a:cs typeface="Arial" charset="0"/>
              </a:rPr>
              <a:t>Ψ</a:t>
            </a:r>
            <a:endParaRPr lang="ru-RU" sz="3600" b="1" dirty="0" smtClean="0">
              <a:solidFill>
                <a:schemeClr val="accent2"/>
              </a:solidFill>
              <a:cs typeface="Arial" charset="0"/>
            </a:endParaRP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70C0"/>
                </a:solidFill>
                <a:cs typeface="Arial" charset="0"/>
              </a:rPr>
              <a:t>Э</a:t>
            </a:r>
            <a:r>
              <a:rPr lang="ru-RU" sz="2400" b="1" dirty="0" smtClean="0">
                <a:solidFill>
                  <a:srgbClr val="0070C0"/>
                </a:solidFill>
                <a:cs typeface="Arial" charset="0"/>
              </a:rPr>
              <a:t>н</a:t>
            </a:r>
            <a:r>
              <a:rPr lang="ru-RU" b="1" dirty="0" smtClean="0">
                <a:solidFill>
                  <a:srgbClr val="0070C0"/>
                </a:solidFill>
              </a:rPr>
              <a:t>ергия</a:t>
            </a:r>
            <a:r>
              <a:rPr lang="ru-RU" sz="2400" b="1" dirty="0" smtClean="0">
                <a:solidFill>
                  <a:srgbClr val="0070C0"/>
                </a:solidFill>
              </a:rPr>
              <a:t> электрона в атоме водорода может быть представлена как функция неких чисел </a:t>
            </a:r>
            <a:r>
              <a:rPr lang="en-US" sz="3200" b="1" dirty="0" smtClean="0">
                <a:solidFill>
                  <a:srgbClr val="0070C0"/>
                </a:solidFill>
              </a:rPr>
              <a:t>n</a:t>
            </a:r>
            <a:r>
              <a:rPr lang="ru-RU" sz="3200" b="1" dirty="0" smtClean="0">
                <a:solidFill>
                  <a:srgbClr val="0070C0"/>
                </a:solidFill>
              </a:rPr>
              <a:t>,</a:t>
            </a:r>
            <a:r>
              <a:rPr lang="en-US" sz="3200" b="1" dirty="0" smtClean="0">
                <a:solidFill>
                  <a:srgbClr val="0070C0"/>
                </a:solidFill>
              </a:rPr>
              <a:t>m</a:t>
            </a:r>
            <a:r>
              <a:rPr lang="ru-RU" sz="3200" b="1" dirty="0" smtClean="0">
                <a:solidFill>
                  <a:srgbClr val="0070C0"/>
                </a:solidFill>
              </a:rPr>
              <a:t>,</a:t>
            </a:r>
            <a:r>
              <a:rPr lang="en-US" sz="3200" b="1" dirty="0" smtClean="0">
                <a:solidFill>
                  <a:srgbClr val="0070C0"/>
                </a:solidFill>
              </a:rPr>
              <a:t>l</a:t>
            </a:r>
            <a:r>
              <a:rPr lang="ru-RU" sz="3200" b="1" dirty="0" smtClean="0">
                <a:solidFill>
                  <a:srgbClr val="0070C0"/>
                </a:solidFill>
              </a:rPr>
              <a:t>, </a:t>
            </a:r>
            <a:r>
              <a:rPr lang="ru-RU" sz="2400" b="1" dirty="0" smtClean="0">
                <a:solidFill>
                  <a:srgbClr val="0070C0"/>
                </a:solidFill>
              </a:rPr>
              <a:t>называемых квантовыми числами</a:t>
            </a:r>
            <a:endParaRPr lang="ru-RU" sz="3200" b="1" dirty="0" smtClean="0">
              <a:solidFill>
                <a:srgbClr val="0070C0"/>
              </a:solidFill>
            </a:endParaRPr>
          </a:p>
        </p:txBody>
      </p:sp>
      <p:graphicFrame>
        <p:nvGraphicFramePr>
          <p:cNvPr id="5122" name="Object 4"/>
          <p:cNvGraphicFramePr>
            <a:graphicFrameLocks/>
          </p:cNvGraphicFramePr>
          <p:nvPr/>
        </p:nvGraphicFramePr>
        <p:xfrm>
          <a:off x="323528" y="2924944"/>
          <a:ext cx="8351837" cy="1638300"/>
        </p:xfrm>
        <a:graphic>
          <a:graphicData uri="http://schemas.openxmlformats.org/presentationml/2006/ole">
            <p:oleObj spid="_x0000_s5122" name="Equation" r:id="rId3" imgW="2527200" imgH="444240" progId="Equation.3">
              <p:embed/>
            </p:oleObj>
          </a:graphicData>
        </a:graphic>
      </p:graphicFrame>
      <p:pic>
        <p:nvPicPr>
          <p:cNvPr id="5" name="Picture 4" descr="Logo dstu(конечный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84676"/>
            <a:ext cx="1505198" cy="161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67744" y="476672"/>
            <a:ext cx="662473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59832" y="1844824"/>
            <a:ext cx="5396136" cy="64807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План лекции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0225" y="2852936"/>
            <a:ext cx="8362950" cy="3600252"/>
          </a:xfrm>
        </p:spPr>
        <p:txBody>
          <a:bodyPr>
            <a:normAutofit/>
          </a:bodyPr>
          <a:lstStyle/>
          <a:p>
            <a:pPr marL="742950" indent="-74295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Monotype Sorts" pitchFamily="2" charset="2"/>
              <a:buAutoNum type="arabicPeriod"/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Экспериментальные доказательства сложной структуры атома</a:t>
            </a:r>
          </a:p>
          <a:p>
            <a:pPr marL="742950" indent="-74295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Monotype Sorts" pitchFamily="2" charset="2"/>
              <a:buAutoNum type="arabicPeriod"/>
              <a:defRPr/>
            </a:pPr>
            <a:r>
              <a:rPr lang="ru-RU" sz="28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Доквантовые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модели атома</a:t>
            </a:r>
          </a:p>
          <a:p>
            <a:pPr marL="742950" indent="-74295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Monotype Sorts" pitchFamily="2" charset="2"/>
              <a:buAutoNum type="arabicPeriod"/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Корпускулярно-волновой дуализм</a:t>
            </a:r>
          </a:p>
          <a:p>
            <a:pPr marL="742950" indent="-74295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Monotype Sorts" pitchFamily="2" charset="2"/>
              <a:buAutoNum type="arabicPeriod"/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Квантовые числа</a:t>
            </a:r>
          </a:p>
          <a:p>
            <a:pPr marL="742950" indent="-74295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Monotype Sorts" pitchFamily="2" charset="2"/>
              <a:buAutoNum type="arabicPeriod"/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Принципы построения и способы изображения электронных стру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ктур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332656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  <p:pic>
        <p:nvPicPr>
          <p:cNvPr id="6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1584176" cy="170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56792"/>
            <a:ext cx="8991600" cy="576064"/>
          </a:xfrm>
          <a:noFill/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chemeClr val="accent2"/>
                </a:solidFill>
              </a:rPr>
              <a:t>Главное квантовое число(</a:t>
            </a:r>
            <a:r>
              <a:rPr lang="en-US" sz="3200" b="1" dirty="0" smtClean="0">
                <a:solidFill>
                  <a:schemeClr val="accent2"/>
                </a:solidFill>
              </a:rPr>
              <a:t>n</a:t>
            </a:r>
            <a:r>
              <a:rPr lang="ru-RU" sz="3200" b="1" dirty="0" smtClean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0" y="2060848"/>
            <a:ext cx="9144000" cy="47971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1,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2,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3,…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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определяет энергию электрона в атоме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Энергетический уровень - состояние электронов в атоме с тем или иным значением 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endParaRPr lang="ru-RU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Основное состояние атома - 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min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энергия электронов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Возбужденное состояние – более высокие значения энергии электронов</a:t>
            </a: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10731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27784" y="332656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2348880"/>
            <a:ext cx="8424936" cy="381642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Орбитальное квантовое число </a:t>
            </a: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8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характеризует форму электронного облака</a:t>
            </a:r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0, 1, 2, 3…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n-1 </a:t>
            </a:r>
            <a:endParaRPr lang="en-US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Подуровень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   </a:t>
            </a:r>
            <a:r>
              <a:rPr lang="ru-RU" sz="28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	Т.е. энергетический уровень (</a:t>
            </a:r>
            <a:r>
              <a:rPr lang="en-US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содержит совокупность энергетических подуровней, отличающихся по энергиям (в многоэлектронном атоме)</a:t>
            </a:r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1361182" cy="146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51720" y="476672"/>
            <a:ext cx="684076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0" y="2924944"/>
            <a:ext cx="9144000" cy="295232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en-US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Ma</a:t>
            </a:r>
            <a:r>
              <a:rPr lang="ru-RU" sz="36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ксимальная</a:t>
            </a:r>
            <a:r>
              <a:rPr lang="en-US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емкость подуровня</a:t>
            </a:r>
            <a:r>
              <a:rPr lang="en-US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2(2</a:t>
            </a:r>
            <a:r>
              <a:rPr lang="ru-RU" sz="3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+1)</a:t>
            </a:r>
            <a:r>
              <a:rPr lang="en-US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</a:t>
            </a:r>
            <a:endParaRPr lang="ru-RU" sz="36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Максимальная емкость уровня</a:t>
            </a:r>
            <a:r>
              <a:rPr lang="en-US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2n</a:t>
            </a:r>
            <a:r>
              <a:rPr lang="ru-RU" sz="36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</a:t>
            </a:r>
          </a:p>
          <a:p>
            <a:pPr algn="ctr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 eaLnBrk="1" hangingPunct="1">
              <a:lnSpc>
                <a:spcPct val="80000"/>
              </a:lnSpc>
              <a:buFont typeface="Monotype Sorts" pitchFamily="2" charset="2"/>
              <a:buNone/>
            </a:pPr>
            <a:endParaRPr lang="ru-RU" sz="3600" b="1" dirty="0" smtClean="0">
              <a:latin typeface="Arial Narrow" pitchFamily="34" charset="0"/>
            </a:endParaRPr>
          </a:p>
        </p:txBody>
      </p:sp>
      <p:pic>
        <p:nvPicPr>
          <p:cNvPr id="6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1433190" cy="153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11760" y="548680"/>
            <a:ext cx="6408712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  <a:endParaRPr lang="en-US" i="1" dirty="0" smtClean="0">
              <a:solidFill>
                <a:srgbClr val="0000FF"/>
              </a:solidFill>
            </a:endParaRPr>
          </a:p>
          <a:p>
            <a:endParaRPr lang="ru-RU" i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1268760"/>
            <a:ext cx="6768752" cy="56768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2"/>
                </a:solidFill>
              </a:rPr>
              <a:t>Типы и формы атомных </a:t>
            </a:r>
            <a:r>
              <a:rPr lang="ru-RU" sz="3200" b="1" dirty="0" err="1" smtClean="0">
                <a:solidFill>
                  <a:schemeClr val="accent2"/>
                </a:solidFill>
              </a:rPr>
              <a:t>орбиталей</a:t>
            </a:r>
            <a:endParaRPr lang="ru-RU" sz="3200" b="1" dirty="0" smtClean="0">
              <a:solidFill>
                <a:schemeClr val="accent2"/>
              </a:solidFill>
            </a:endParaRPr>
          </a:p>
        </p:txBody>
      </p:sp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2060848"/>
            <a:ext cx="2952328" cy="4104456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</a:t>
            </a:r>
            <a:endParaRPr lang="ru-RU" sz="3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ru-RU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ru-RU" sz="3200" b="1" baseline="-25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ru-RU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,P</a:t>
            </a:r>
            <a:r>
              <a:rPr lang="ru-RU" sz="3200" b="1" baseline="-25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ru-RU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,P</a:t>
            </a:r>
            <a:r>
              <a:rPr lang="ru-RU" sz="3200" b="1" baseline="-25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120000"/>
              </a:lnSpc>
              <a:buFont typeface="Monotype Sorts" pitchFamily="2" charset="2"/>
              <a:buNone/>
            </a:pPr>
            <a:endParaRPr lang="ru-RU" sz="3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dxz,dxy,dz</a:t>
            </a:r>
            <a:r>
              <a:rPr lang="ru-RU" sz="32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</a:p>
          <a:p>
            <a:pPr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dx</a:t>
            </a:r>
            <a:r>
              <a:rPr lang="ru-RU" sz="32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-y</a:t>
            </a:r>
            <a:r>
              <a:rPr lang="ru-RU" sz="32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,dyz</a:t>
            </a:r>
            <a:endParaRPr lang="ru-RU" sz="3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z="4800" dirty="0" smtClean="0"/>
          </a:p>
        </p:txBody>
      </p:sp>
      <p:graphicFrame>
        <p:nvGraphicFramePr>
          <p:cNvPr id="6146" name="Object 4"/>
          <p:cNvGraphicFramePr>
            <a:graphicFrameLocks/>
          </p:cNvGraphicFramePr>
          <p:nvPr/>
        </p:nvGraphicFramePr>
        <p:xfrm>
          <a:off x="3635896" y="1844824"/>
          <a:ext cx="4518992" cy="3306688"/>
        </p:xfrm>
        <a:graphic>
          <a:graphicData uri="http://schemas.openxmlformats.org/presentationml/2006/ole">
            <p:oleObj spid="_x0000_s6146" name="Точечный рисунок BMP" r:id="rId3" imgW="5105630" imgH="4115116" progId="PBrush">
              <p:embed/>
            </p:oleObj>
          </a:graphicData>
        </a:graphic>
      </p:graphicFrame>
      <p:graphicFrame>
        <p:nvGraphicFramePr>
          <p:cNvPr id="6147" name="Object 5"/>
          <p:cNvGraphicFramePr>
            <a:graphicFrameLocks/>
          </p:cNvGraphicFramePr>
          <p:nvPr/>
        </p:nvGraphicFramePr>
        <p:xfrm>
          <a:off x="3635896" y="5373216"/>
          <a:ext cx="4320480" cy="1080120"/>
        </p:xfrm>
        <a:graphic>
          <a:graphicData uri="http://schemas.openxmlformats.org/presentationml/2006/ole">
            <p:oleObj spid="_x0000_s6147" name="Точечный рисунок BMP" r:id="rId4" imgW="3504854" imgH="1714286" progId="PBrush">
              <p:embed/>
            </p:oleObj>
          </a:graphicData>
        </a:graphic>
      </p:graphicFrame>
      <p:pic>
        <p:nvPicPr>
          <p:cNvPr id="6" name="Picture 4" descr="Logo dstu(конечный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32656"/>
            <a:ext cx="1296144" cy="139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339752" y="260648"/>
            <a:ext cx="648072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0" y="2708920"/>
            <a:ext cx="9144000" cy="3384376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Магнитное квантовое число (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ru-RU" sz="3200" b="1" i="1" baseline="-25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характеризует ориентацию электронных облаков в пространстве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ru-RU" sz="3200" b="1" i="1" baseline="-25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меняется от 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–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до +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а всего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 =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+ 1 значений 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Например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marL="274320" indent="-274320" algn="just" eaLnBrk="1" fontAlgn="auto" hangingPunct="1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buFont typeface="Monotype Sorts" pitchFamily="2" charset="2"/>
              <a:buNone/>
              <a:defRPr/>
            </a:pP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0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;  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ru-RU" sz="3200" b="1" i="1" baseline="-25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0</a:t>
            </a:r>
            <a:endParaRPr lang="en-US" sz="32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algn="just" eaLnBrk="1" fontAlgn="auto" hangingPunct="1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buFont typeface="Monotype Sorts" pitchFamily="2" charset="2"/>
              <a:buNone/>
              <a:defRPr/>
            </a:pP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1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;  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ru-RU" sz="3200" b="1" i="1" baseline="-25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0, +1, -1</a:t>
            </a:r>
          </a:p>
        </p:txBody>
      </p:sp>
      <p:pic>
        <p:nvPicPr>
          <p:cNvPr id="3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10731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55776" y="548680"/>
            <a:ext cx="626469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0" y="2780928"/>
            <a:ext cx="9144000" cy="361568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Спиновое квантовое число (</a:t>
            </a:r>
            <a:r>
              <a:rPr lang="ru-RU" sz="3200" b="1" i="1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ru-RU" sz="3200" b="1" i="1" baseline="-250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ru-RU" sz="32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характеризует собственный магнитный момент электрона, который или совпадает с ориентацией орбитального момента, или направлен в противоположную сторону. </a:t>
            </a:r>
          </a:p>
          <a:p>
            <a:pPr eaLnBrk="1" hangingPunct="1"/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ru-RU" sz="3200" b="1" i="1" baseline="-25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имеет значения: +1/2 или -1/2</a:t>
            </a:r>
          </a:p>
        </p:txBody>
      </p:sp>
      <p:pic>
        <p:nvPicPr>
          <p:cNvPr id="3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010"/>
            <a:ext cx="1433190" cy="153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95736" y="404664"/>
            <a:ext cx="662473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1700808"/>
            <a:ext cx="5544616" cy="648072"/>
          </a:xfrm>
          <a:noFill/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chemeClr val="accent2"/>
                </a:solidFill>
              </a:rPr>
              <a:t>Атомная </a:t>
            </a:r>
            <a:r>
              <a:rPr lang="ru-RU" sz="3200" b="1" dirty="0" err="1" smtClean="0">
                <a:solidFill>
                  <a:schemeClr val="accent2"/>
                </a:solidFill>
              </a:rPr>
              <a:t>орбиталь</a:t>
            </a:r>
            <a:r>
              <a:rPr lang="ru-RU" sz="3200" b="1" dirty="0" smtClean="0">
                <a:solidFill>
                  <a:schemeClr val="accent2"/>
                </a:solidFill>
              </a:rPr>
              <a:t> (АО)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0" y="2276872"/>
            <a:ext cx="9144000" cy="417646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это состояние электрона в атоме, которое описывается волновой функцией   с набором из трех квантовых чисел  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Условное изображение АО          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АО обозначают с помощью кв. чисел 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Например: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1s (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1,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 </a:t>
            </a:r>
          </a:p>
          <a:p>
            <a:pPr algn="ctr"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2p  (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2,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1,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-1, 0, +1) </a:t>
            </a:r>
          </a:p>
        </p:txBody>
      </p:sp>
      <p:graphicFrame>
        <p:nvGraphicFramePr>
          <p:cNvPr id="7170" name="Object 5"/>
          <p:cNvGraphicFramePr>
            <a:graphicFrameLocks/>
          </p:cNvGraphicFramePr>
          <p:nvPr/>
        </p:nvGraphicFramePr>
        <p:xfrm>
          <a:off x="6877050" y="3598863"/>
          <a:ext cx="790575" cy="69850"/>
        </p:xfrm>
        <a:graphic>
          <a:graphicData uri="http://schemas.openxmlformats.org/presentationml/2006/ole">
            <p:oleObj spid="_x0000_s7170" name="Документ" r:id="rId3" imgW="380880" imgH="37800" progId="Word.Document.8">
              <p:embed/>
            </p:oleObj>
          </a:graphicData>
        </a:graphic>
      </p:graphicFrame>
      <p:sp>
        <p:nvSpPr>
          <p:cNvPr id="7173" name="Rectangle 8"/>
          <p:cNvSpPr>
            <a:spLocks noChangeArrowheads="1"/>
          </p:cNvSpPr>
          <p:nvPr/>
        </p:nvSpPr>
        <p:spPr bwMode="auto">
          <a:xfrm>
            <a:off x="7885113" y="2997200"/>
            <a:ext cx="990600" cy="838200"/>
          </a:xfrm>
          <a:prstGeom prst="rect">
            <a:avLst/>
          </a:prstGeom>
          <a:solidFill>
            <a:srgbClr val="FFD9B3"/>
          </a:solidFill>
          <a:ln w="5715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Line 9"/>
          <p:cNvSpPr>
            <a:spLocks noChangeShapeType="1"/>
          </p:cNvSpPr>
          <p:nvPr/>
        </p:nvSpPr>
        <p:spPr bwMode="auto">
          <a:xfrm flipV="1">
            <a:off x="8388350" y="2997200"/>
            <a:ext cx="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5" name="Line 1044"/>
          <p:cNvSpPr>
            <a:spLocks noChangeShapeType="1"/>
          </p:cNvSpPr>
          <p:nvPr/>
        </p:nvSpPr>
        <p:spPr bwMode="auto">
          <a:xfrm>
            <a:off x="7235825" y="2997200"/>
            <a:ext cx="0" cy="792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" name="Picture 4" descr="Logo dstu(конечный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67" y="404664"/>
            <a:ext cx="1273927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35696" y="476672"/>
            <a:ext cx="705678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28800"/>
            <a:ext cx="8991600" cy="864096"/>
          </a:xfrm>
          <a:noFill/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32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Закономерности формирования электронных структур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564904"/>
            <a:ext cx="8280400" cy="3988296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Принцип наименьшей энергии:   электрон размещается на АО         </a:t>
            </a:r>
            <a:r>
              <a:rPr lang="ru-RU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min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энергией</a:t>
            </a:r>
          </a:p>
          <a:p>
            <a:pPr eaLnBrk="1" hangingPunct="1">
              <a:lnSpc>
                <a:spcPct val="70000"/>
              </a:lnSpc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Принцип Паули: в атоме не может быть двух электронов с одинаковым набором 4-х кв.чисел </a:t>
            </a:r>
          </a:p>
          <a:p>
            <a:pPr eaLnBrk="1" hangingPunct="1">
              <a:lnSpc>
                <a:spcPct val="70000"/>
              </a:lnSpc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Правила </a:t>
            </a:r>
            <a:r>
              <a:rPr lang="ru-RU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Гунда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(1) на одном подуровне сумма спинов электронов максимальна, (2) сумма магнитных </a:t>
            </a:r>
            <a:r>
              <a:rPr lang="ru-RU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кв-х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чисел максимальна.</a:t>
            </a:r>
          </a:p>
        </p:txBody>
      </p:sp>
      <p:pic>
        <p:nvPicPr>
          <p:cNvPr id="4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10731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404664"/>
            <a:ext cx="662473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36912"/>
            <a:ext cx="7704856" cy="792088"/>
          </a:xfrm>
          <a:noFill/>
        </p:spPr>
        <p:txBody>
          <a:bodyPr/>
          <a:lstStyle/>
          <a:p>
            <a:pPr algn="ctr" eaLnBrk="1" hangingPunct="1"/>
            <a:r>
              <a:rPr lang="en-US" sz="32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Правила </a:t>
            </a:r>
            <a:r>
              <a:rPr lang="ru-RU" sz="3200" b="1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Клечковского</a:t>
            </a:r>
            <a:endParaRPr lang="ru-RU" sz="3200" b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3501008"/>
            <a:ext cx="9144000" cy="288032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Ниже по энергии находится та </a:t>
            </a:r>
            <a:r>
              <a:rPr lang="ru-RU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орбиталь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для которой сумма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минимальна</a:t>
            </a:r>
            <a:endParaRPr lang="ru-RU" sz="3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Если сумма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для двух подуровней одинакова , то сначала электроны заполняют АО с меньшим </a:t>
            </a:r>
            <a:r>
              <a:rPr lang="ru-RU" sz="32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endParaRPr lang="ru-RU" sz="3200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1361182" cy="146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95736" y="620688"/>
            <a:ext cx="669674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484784"/>
            <a:ext cx="7992888" cy="151216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2"/>
                </a:solidFill>
              </a:rPr>
              <a:t/>
            </a:r>
            <a:br>
              <a:rPr lang="en-US" sz="5400" b="1" dirty="0" smtClean="0">
                <a:solidFill>
                  <a:schemeClr val="accent2"/>
                </a:solidFill>
              </a:rPr>
            </a:br>
            <a:r>
              <a:rPr lang="en-US" sz="5400" b="1" dirty="0" smtClean="0">
                <a:solidFill>
                  <a:schemeClr val="accent2"/>
                </a:solidFill>
              </a:rPr>
              <a:t/>
            </a:r>
            <a:br>
              <a:rPr lang="en-US" sz="5400" b="1" dirty="0" smtClean="0">
                <a:solidFill>
                  <a:schemeClr val="accent2"/>
                </a:solidFill>
              </a:rPr>
            </a:br>
            <a:r>
              <a:rPr lang="ru-RU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Последовательность заполнения АО по правилам </a:t>
            </a:r>
            <a:r>
              <a:rPr lang="ru-RU" sz="3600" b="1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Клечковского</a:t>
            </a:r>
            <a:endParaRPr lang="ru-RU" sz="3600" b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11559" y="3068960"/>
            <a:ext cx="7992889" cy="2304256"/>
          </a:xfrm>
        </p:spPr>
        <p:txBody>
          <a:bodyPr/>
          <a:lstStyle/>
          <a:p>
            <a:pPr algn="just" eaLnBrk="1" hangingPunct="1">
              <a:buFont typeface="Monotype Sorts" pitchFamily="2" charset="2"/>
              <a:buNone/>
            </a:pPr>
            <a:endParaRPr lang="en-US" sz="5400" b="1" dirty="0" smtClean="0">
              <a:solidFill>
                <a:schemeClr val="accent2"/>
              </a:solidFill>
              <a:latin typeface="Arial Narrow" pitchFamily="34" charset="0"/>
            </a:endParaRPr>
          </a:p>
          <a:p>
            <a:pPr algn="just" eaLnBrk="1" hangingPunct="1">
              <a:buFont typeface="Monotype Sorts" pitchFamily="2" charset="2"/>
              <a:buNone/>
            </a:pPr>
            <a:r>
              <a:rPr lang="ru-RU" sz="3600" b="1" dirty="0" smtClean="0">
                <a:solidFill>
                  <a:schemeClr val="accent2"/>
                </a:solidFill>
                <a:latin typeface="Arial Narrow" pitchFamily="34" charset="0"/>
              </a:rPr>
              <a:t>1s</a:t>
            </a:r>
            <a:r>
              <a:rPr lang="el-GR" sz="3600" b="1" dirty="0" smtClean="0">
                <a:solidFill>
                  <a:schemeClr val="accent2"/>
                </a:solidFill>
                <a:latin typeface="Arial Narrow" pitchFamily="34" charset="0"/>
              </a:rPr>
              <a:t>ι</a:t>
            </a:r>
            <a:r>
              <a:rPr lang="ru-RU" sz="3600" b="1" dirty="0" smtClean="0">
                <a:solidFill>
                  <a:schemeClr val="accent2"/>
                </a:solidFill>
                <a:latin typeface="Arial Narrow" pitchFamily="34" charset="0"/>
              </a:rPr>
              <a:t> 2s2p</a:t>
            </a:r>
            <a:r>
              <a:rPr lang="el-GR" sz="3600" b="1" dirty="0" smtClean="0">
                <a:solidFill>
                  <a:schemeClr val="accent2"/>
                </a:solidFill>
                <a:latin typeface="Arial Narrow" pitchFamily="34" charset="0"/>
              </a:rPr>
              <a:t>ι</a:t>
            </a:r>
            <a:r>
              <a:rPr lang="ru-RU" sz="3600" b="1" dirty="0" smtClean="0">
                <a:solidFill>
                  <a:schemeClr val="accent2"/>
                </a:solidFill>
                <a:latin typeface="Arial Narrow" pitchFamily="34" charset="0"/>
              </a:rPr>
              <a:t> 3s3p</a:t>
            </a:r>
            <a:r>
              <a:rPr lang="el-GR" sz="3600" b="1" dirty="0" smtClean="0">
                <a:solidFill>
                  <a:schemeClr val="accent2"/>
                </a:solidFill>
                <a:latin typeface="Arial Narrow" pitchFamily="34" charset="0"/>
              </a:rPr>
              <a:t>ι</a:t>
            </a:r>
            <a:r>
              <a:rPr lang="ru-RU" sz="3600" b="1" dirty="0" smtClean="0">
                <a:solidFill>
                  <a:schemeClr val="accent2"/>
                </a:solidFill>
                <a:latin typeface="Arial Narrow" pitchFamily="34" charset="0"/>
              </a:rPr>
              <a:t> 4s3d4p</a:t>
            </a:r>
            <a:r>
              <a:rPr lang="el-GR" sz="3600" b="1" dirty="0" smtClean="0">
                <a:solidFill>
                  <a:schemeClr val="accent2"/>
                </a:solidFill>
                <a:latin typeface="Arial Narrow" pitchFamily="34" charset="0"/>
              </a:rPr>
              <a:t>ι</a:t>
            </a:r>
            <a:r>
              <a:rPr lang="ru-RU" sz="3600" b="1" dirty="0" smtClean="0">
                <a:solidFill>
                  <a:schemeClr val="accent2"/>
                </a:solidFill>
                <a:latin typeface="Arial Narrow" pitchFamily="34" charset="0"/>
              </a:rPr>
              <a:t> 5s4d5p</a:t>
            </a:r>
            <a:r>
              <a:rPr lang="el-GR" sz="3600" b="1" dirty="0" smtClean="0">
                <a:solidFill>
                  <a:schemeClr val="accent2"/>
                </a:solidFill>
                <a:latin typeface="Arial Narrow" pitchFamily="34" charset="0"/>
              </a:rPr>
              <a:t>ι</a:t>
            </a:r>
            <a:r>
              <a:rPr lang="ru-RU" sz="3600" b="1" dirty="0" smtClean="0">
                <a:solidFill>
                  <a:schemeClr val="accent2"/>
                </a:solidFill>
                <a:latin typeface="Arial Narrow" pitchFamily="34" charset="0"/>
              </a:rPr>
              <a:t> </a:t>
            </a:r>
            <a:r>
              <a:rPr lang="en-US" sz="3600" b="1" dirty="0" smtClean="0">
                <a:solidFill>
                  <a:schemeClr val="accent2"/>
                </a:solidFill>
                <a:latin typeface="Arial Narrow" pitchFamily="34" charset="0"/>
              </a:rPr>
              <a:t>	</a:t>
            </a:r>
            <a:r>
              <a:rPr lang="ru-RU" sz="3600" b="1" dirty="0" smtClean="0">
                <a:solidFill>
                  <a:schemeClr val="accent2"/>
                </a:solidFill>
                <a:latin typeface="Arial Narrow" pitchFamily="34" charset="0"/>
              </a:rPr>
              <a:t>6s4f5d6p</a:t>
            </a:r>
            <a:r>
              <a:rPr lang="el-GR" sz="3600" b="1" dirty="0" smtClean="0">
                <a:solidFill>
                  <a:schemeClr val="accent2"/>
                </a:solidFill>
                <a:latin typeface="Arial Narrow" pitchFamily="34" charset="0"/>
              </a:rPr>
              <a:t>ι</a:t>
            </a:r>
            <a:r>
              <a:rPr lang="ru-RU" sz="3600" b="1" dirty="0" smtClean="0">
                <a:solidFill>
                  <a:schemeClr val="accent2"/>
                </a:solidFill>
                <a:latin typeface="Arial Narrow" pitchFamily="34" charset="0"/>
              </a:rPr>
              <a:t>  7</a:t>
            </a:r>
            <a:r>
              <a:rPr lang="en-US" sz="3600" b="1" dirty="0" smtClean="0">
                <a:solidFill>
                  <a:schemeClr val="accent2"/>
                </a:solidFill>
                <a:latin typeface="Arial Narrow" pitchFamily="34" charset="0"/>
              </a:rPr>
              <a:t>s5f6d7p</a:t>
            </a:r>
            <a:endParaRPr lang="ru-RU" sz="3600" b="1" dirty="0" smtClean="0">
              <a:solidFill>
                <a:schemeClr val="accent2"/>
              </a:solidFill>
              <a:latin typeface="Arial Narrow" pitchFamily="34" charset="0"/>
            </a:endParaRPr>
          </a:p>
        </p:txBody>
      </p:sp>
      <p:pic>
        <p:nvPicPr>
          <p:cNvPr id="4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10731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39752" y="620688"/>
            <a:ext cx="633670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2708920"/>
            <a:ext cx="8664575" cy="414908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Химический </a:t>
            </a: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элемент-вид атомов, характеризующийся определенной величиной положительного заряда ядра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Атом - наименьшая </a:t>
            </a: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частица</a:t>
            </a:r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элемента,обладающая</a:t>
            </a: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его химическими свойствами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Изотопы-атомы, обладающие одинаковым зарядом ядра,</a:t>
            </a:r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но разным </a:t>
            </a: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числом нейтронов</a:t>
            </a:r>
          </a:p>
        </p:txBody>
      </p:sp>
      <p:pic>
        <p:nvPicPr>
          <p:cNvPr id="3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548680"/>
            <a:ext cx="147507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411760" y="548680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80928"/>
            <a:ext cx="8991600" cy="1008112"/>
          </a:xfrm>
        </p:spPr>
        <p:txBody>
          <a:bodyPr>
            <a:normAutofit/>
          </a:bodyPr>
          <a:lstStyle/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Способы изображения электронных структур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0" y="4293096"/>
            <a:ext cx="9144000" cy="1656184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Электронная формула</a:t>
            </a:r>
          </a:p>
          <a:p>
            <a:pPr eaLnBrk="1" hangingPunct="1"/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Графическая структура</a:t>
            </a:r>
            <a:endParaRPr lang="en-US" sz="32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Энергетическая диаграмма</a:t>
            </a:r>
          </a:p>
        </p:txBody>
      </p:sp>
      <p:pic>
        <p:nvPicPr>
          <p:cNvPr id="4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548680"/>
            <a:ext cx="160917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27784" y="620688"/>
            <a:ext cx="612068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68760"/>
            <a:ext cx="8991600" cy="64807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2"/>
                </a:solidFill>
              </a:rPr>
              <a:t>Примеры электронных структур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8840"/>
            <a:ext cx="9144000" cy="3456384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Полная электронная формула </a:t>
            </a:r>
            <a:endParaRPr lang="en-US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34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 - 1s</a:t>
            </a:r>
            <a:r>
              <a:rPr lang="ru-RU" sz="28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2s</a:t>
            </a:r>
            <a:r>
              <a:rPr lang="ru-RU" sz="28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2p</a:t>
            </a:r>
            <a:r>
              <a:rPr lang="ru-RU" sz="28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3s</a:t>
            </a:r>
            <a:r>
              <a:rPr lang="ru-RU" sz="28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3p</a:t>
            </a:r>
            <a:r>
              <a:rPr lang="ru-RU" sz="28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8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4s</a:t>
            </a:r>
            <a:r>
              <a:rPr lang="ru-RU" sz="28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3d</a:t>
            </a:r>
            <a:r>
              <a:rPr lang="ru-RU" sz="28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8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4p</a:t>
            </a:r>
            <a:r>
              <a:rPr lang="ru-RU" sz="28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</a:t>
            </a:r>
          </a:p>
          <a:p>
            <a:pPr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Электронно-графическая формула </a:t>
            </a:r>
          </a:p>
          <a:p>
            <a:pPr eaLnBrk="1" hangingPunct="1">
              <a:lnSpc>
                <a:spcPct val="70000"/>
              </a:lnSpc>
              <a:buFont typeface="Monotype Sorts" pitchFamily="2" charset="2"/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</a:t>
            </a:r>
          </a:p>
        </p:txBody>
      </p:sp>
      <p:grpSp>
        <p:nvGrpSpPr>
          <p:cNvPr id="33796" name="Group 40"/>
          <p:cNvGrpSpPr>
            <a:grpSpLocks/>
          </p:cNvGrpSpPr>
          <p:nvPr/>
        </p:nvGrpSpPr>
        <p:grpSpPr bwMode="auto">
          <a:xfrm>
            <a:off x="2209800" y="3716338"/>
            <a:ext cx="6858000" cy="3048000"/>
            <a:chOff x="868" y="3076"/>
            <a:chExt cx="2344" cy="1004"/>
          </a:xfrm>
        </p:grpSpPr>
        <p:sp>
          <p:nvSpPr>
            <p:cNvPr id="33801" name="Rectangle 4"/>
            <p:cNvSpPr>
              <a:spLocks noChangeArrowheads="1"/>
            </p:cNvSpPr>
            <p:nvPr/>
          </p:nvSpPr>
          <p:spPr bwMode="auto">
            <a:xfrm>
              <a:off x="868" y="3892"/>
              <a:ext cx="184" cy="184"/>
            </a:xfrm>
            <a:prstGeom prst="rect">
              <a:avLst/>
            </a:prstGeom>
            <a:solidFill>
              <a:srgbClr val="F5D687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2" name="Rectangle 5"/>
            <p:cNvSpPr>
              <a:spLocks noChangeArrowheads="1"/>
            </p:cNvSpPr>
            <p:nvPr/>
          </p:nvSpPr>
          <p:spPr bwMode="auto">
            <a:xfrm>
              <a:off x="868" y="3652"/>
              <a:ext cx="184" cy="184"/>
            </a:xfrm>
            <a:prstGeom prst="rect">
              <a:avLst/>
            </a:prstGeom>
            <a:solidFill>
              <a:srgbClr val="F5D687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3" name="Rectangle 6"/>
            <p:cNvSpPr>
              <a:spLocks noChangeArrowheads="1"/>
            </p:cNvSpPr>
            <p:nvPr/>
          </p:nvSpPr>
          <p:spPr bwMode="auto">
            <a:xfrm>
              <a:off x="1156" y="3652"/>
              <a:ext cx="663" cy="184"/>
            </a:xfrm>
            <a:prstGeom prst="rect">
              <a:avLst/>
            </a:prstGeom>
            <a:solidFill>
              <a:srgbClr val="F5D687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4" name="Rectangle 7"/>
            <p:cNvSpPr>
              <a:spLocks noChangeArrowheads="1"/>
            </p:cNvSpPr>
            <p:nvPr/>
          </p:nvSpPr>
          <p:spPr bwMode="auto">
            <a:xfrm>
              <a:off x="1156" y="3364"/>
              <a:ext cx="663" cy="184"/>
            </a:xfrm>
            <a:prstGeom prst="rect">
              <a:avLst/>
            </a:prstGeom>
            <a:solidFill>
              <a:srgbClr val="F5D687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5" name="Rectangle 8"/>
            <p:cNvSpPr>
              <a:spLocks noChangeArrowheads="1"/>
            </p:cNvSpPr>
            <p:nvPr/>
          </p:nvSpPr>
          <p:spPr bwMode="auto">
            <a:xfrm>
              <a:off x="868" y="3364"/>
              <a:ext cx="184" cy="184"/>
            </a:xfrm>
            <a:prstGeom prst="rect">
              <a:avLst/>
            </a:prstGeom>
            <a:solidFill>
              <a:srgbClr val="F5D687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6" name="Rectangle 9"/>
            <p:cNvSpPr>
              <a:spLocks noChangeArrowheads="1"/>
            </p:cNvSpPr>
            <p:nvPr/>
          </p:nvSpPr>
          <p:spPr bwMode="auto">
            <a:xfrm>
              <a:off x="2020" y="3364"/>
              <a:ext cx="1192" cy="184"/>
            </a:xfrm>
            <a:prstGeom prst="rect">
              <a:avLst/>
            </a:prstGeom>
            <a:solidFill>
              <a:srgbClr val="F5D687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7" name="Rectangle 10"/>
            <p:cNvSpPr>
              <a:spLocks noChangeArrowheads="1"/>
            </p:cNvSpPr>
            <p:nvPr/>
          </p:nvSpPr>
          <p:spPr bwMode="auto">
            <a:xfrm>
              <a:off x="868" y="3076"/>
              <a:ext cx="184" cy="184"/>
            </a:xfrm>
            <a:prstGeom prst="rect">
              <a:avLst/>
            </a:prstGeom>
            <a:solidFill>
              <a:srgbClr val="F5D687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8" name="Line 11"/>
            <p:cNvSpPr>
              <a:spLocks noChangeShapeType="1"/>
            </p:cNvSpPr>
            <p:nvPr/>
          </p:nvSpPr>
          <p:spPr bwMode="auto">
            <a:xfrm>
              <a:off x="1008" y="3120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9" name="Line 12"/>
            <p:cNvSpPr>
              <a:spLocks noChangeShapeType="1"/>
            </p:cNvSpPr>
            <p:nvPr/>
          </p:nvSpPr>
          <p:spPr bwMode="auto">
            <a:xfrm>
              <a:off x="912" y="3120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0" name="Line 13"/>
            <p:cNvSpPr>
              <a:spLocks noChangeShapeType="1"/>
            </p:cNvSpPr>
            <p:nvPr/>
          </p:nvSpPr>
          <p:spPr bwMode="auto">
            <a:xfrm>
              <a:off x="912" y="340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1" name="Line 14"/>
            <p:cNvSpPr>
              <a:spLocks noChangeShapeType="1"/>
            </p:cNvSpPr>
            <p:nvPr/>
          </p:nvSpPr>
          <p:spPr bwMode="auto">
            <a:xfrm>
              <a:off x="912" y="3696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2" name="Line 15"/>
            <p:cNvSpPr>
              <a:spLocks noChangeShapeType="1"/>
            </p:cNvSpPr>
            <p:nvPr/>
          </p:nvSpPr>
          <p:spPr bwMode="auto">
            <a:xfrm>
              <a:off x="912" y="3936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3" name="Line 16"/>
            <p:cNvSpPr>
              <a:spLocks noChangeShapeType="1"/>
            </p:cNvSpPr>
            <p:nvPr/>
          </p:nvSpPr>
          <p:spPr bwMode="auto">
            <a:xfrm>
              <a:off x="1008" y="340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4" name="Line 17"/>
            <p:cNvSpPr>
              <a:spLocks noChangeShapeType="1"/>
            </p:cNvSpPr>
            <p:nvPr/>
          </p:nvSpPr>
          <p:spPr bwMode="auto">
            <a:xfrm>
              <a:off x="1008" y="364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5" name="Line 18"/>
            <p:cNvSpPr>
              <a:spLocks noChangeShapeType="1"/>
            </p:cNvSpPr>
            <p:nvPr/>
          </p:nvSpPr>
          <p:spPr bwMode="auto">
            <a:xfrm>
              <a:off x="1008" y="3936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6" name="Line 19"/>
            <p:cNvSpPr>
              <a:spLocks noChangeShapeType="1"/>
            </p:cNvSpPr>
            <p:nvPr/>
          </p:nvSpPr>
          <p:spPr bwMode="auto">
            <a:xfrm>
              <a:off x="1344" y="3360"/>
              <a:ext cx="0" cy="19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7" name="Line 20"/>
            <p:cNvSpPr>
              <a:spLocks noChangeShapeType="1"/>
            </p:cNvSpPr>
            <p:nvPr/>
          </p:nvSpPr>
          <p:spPr bwMode="auto">
            <a:xfrm>
              <a:off x="1584" y="3360"/>
              <a:ext cx="0" cy="19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8" name="Line 21"/>
            <p:cNvSpPr>
              <a:spLocks noChangeShapeType="1"/>
            </p:cNvSpPr>
            <p:nvPr/>
          </p:nvSpPr>
          <p:spPr bwMode="auto">
            <a:xfrm>
              <a:off x="1344" y="3648"/>
              <a:ext cx="0" cy="19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9" name="Line 22"/>
            <p:cNvSpPr>
              <a:spLocks noChangeShapeType="1"/>
            </p:cNvSpPr>
            <p:nvPr/>
          </p:nvSpPr>
          <p:spPr bwMode="auto">
            <a:xfrm>
              <a:off x="1584" y="3648"/>
              <a:ext cx="0" cy="19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0" name="Line 23"/>
            <p:cNvSpPr>
              <a:spLocks noChangeShapeType="1"/>
            </p:cNvSpPr>
            <p:nvPr/>
          </p:nvSpPr>
          <p:spPr bwMode="auto">
            <a:xfrm>
              <a:off x="2256" y="3360"/>
              <a:ext cx="0" cy="19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1" name="Line 24"/>
            <p:cNvSpPr>
              <a:spLocks noChangeShapeType="1"/>
            </p:cNvSpPr>
            <p:nvPr/>
          </p:nvSpPr>
          <p:spPr bwMode="auto">
            <a:xfrm>
              <a:off x="2496" y="3360"/>
              <a:ext cx="0" cy="19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2" name="Line 25"/>
            <p:cNvSpPr>
              <a:spLocks noChangeShapeType="1"/>
            </p:cNvSpPr>
            <p:nvPr/>
          </p:nvSpPr>
          <p:spPr bwMode="auto">
            <a:xfrm>
              <a:off x="2736" y="3360"/>
              <a:ext cx="0" cy="19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3" name="Line 26"/>
            <p:cNvSpPr>
              <a:spLocks noChangeShapeType="1"/>
            </p:cNvSpPr>
            <p:nvPr/>
          </p:nvSpPr>
          <p:spPr bwMode="auto">
            <a:xfrm>
              <a:off x="2976" y="3360"/>
              <a:ext cx="0" cy="19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4" name="Line 27"/>
            <p:cNvSpPr>
              <a:spLocks noChangeShapeType="1"/>
            </p:cNvSpPr>
            <p:nvPr/>
          </p:nvSpPr>
          <p:spPr bwMode="auto">
            <a:xfrm>
              <a:off x="1200" y="3360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5" name="Line 28"/>
            <p:cNvSpPr>
              <a:spLocks noChangeShapeType="1"/>
            </p:cNvSpPr>
            <p:nvPr/>
          </p:nvSpPr>
          <p:spPr bwMode="auto">
            <a:xfrm>
              <a:off x="1392" y="340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6" name="Line 29"/>
            <p:cNvSpPr>
              <a:spLocks noChangeShapeType="1"/>
            </p:cNvSpPr>
            <p:nvPr/>
          </p:nvSpPr>
          <p:spPr bwMode="auto">
            <a:xfrm>
              <a:off x="1632" y="340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7" name="Line 30"/>
            <p:cNvSpPr>
              <a:spLocks noChangeShapeType="1"/>
            </p:cNvSpPr>
            <p:nvPr/>
          </p:nvSpPr>
          <p:spPr bwMode="auto">
            <a:xfrm>
              <a:off x="1200" y="364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8" name="Line 31"/>
            <p:cNvSpPr>
              <a:spLocks noChangeShapeType="1"/>
            </p:cNvSpPr>
            <p:nvPr/>
          </p:nvSpPr>
          <p:spPr bwMode="auto">
            <a:xfrm>
              <a:off x="1392" y="364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9" name="Line 32"/>
            <p:cNvSpPr>
              <a:spLocks noChangeShapeType="1"/>
            </p:cNvSpPr>
            <p:nvPr/>
          </p:nvSpPr>
          <p:spPr bwMode="auto">
            <a:xfrm>
              <a:off x="1632" y="364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30" name="Line 33"/>
            <p:cNvSpPr>
              <a:spLocks noChangeShapeType="1"/>
            </p:cNvSpPr>
            <p:nvPr/>
          </p:nvSpPr>
          <p:spPr bwMode="auto">
            <a:xfrm>
              <a:off x="2112" y="340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31" name="Line 34"/>
            <p:cNvSpPr>
              <a:spLocks noChangeShapeType="1"/>
            </p:cNvSpPr>
            <p:nvPr/>
          </p:nvSpPr>
          <p:spPr bwMode="auto">
            <a:xfrm>
              <a:off x="2352" y="340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32" name="Line 35"/>
            <p:cNvSpPr>
              <a:spLocks noChangeShapeType="1"/>
            </p:cNvSpPr>
            <p:nvPr/>
          </p:nvSpPr>
          <p:spPr bwMode="auto">
            <a:xfrm>
              <a:off x="1296" y="340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33" name="Line 36"/>
            <p:cNvSpPr>
              <a:spLocks noChangeShapeType="1"/>
            </p:cNvSpPr>
            <p:nvPr/>
          </p:nvSpPr>
          <p:spPr bwMode="auto">
            <a:xfrm>
              <a:off x="1488" y="3360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34" name="Line 37"/>
            <p:cNvSpPr>
              <a:spLocks noChangeShapeType="1"/>
            </p:cNvSpPr>
            <p:nvPr/>
          </p:nvSpPr>
          <p:spPr bwMode="auto">
            <a:xfrm>
              <a:off x="1776" y="3360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35" name="Line 38"/>
            <p:cNvSpPr>
              <a:spLocks noChangeShapeType="1"/>
            </p:cNvSpPr>
            <p:nvPr/>
          </p:nvSpPr>
          <p:spPr bwMode="auto">
            <a:xfrm>
              <a:off x="1488" y="364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36" name="Line 39"/>
            <p:cNvSpPr>
              <a:spLocks noChangeShapeType="1"/>
            </p:cNvSpPr>
            <p:nvPr/>
          </p:nvSpPr>
          <p:spPr bwMode="auto">
            <a:xfrm>
              <a:off x="1776" y="3648"/>
              <a:ext cx="0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797" name="Text Box 41"/>
          <p:cNvSpPr txBox="1">
            <a:spLocks noChangeArrowheads="1"/>
          </p:cNvSpPr>
          <p:nvPr/>
        </p:nvSpPr>
        <p:spPr bwMode="auto">
          <a:xfrm>
            <a:off x="120650" y="3797300"/>
            <a:ext cx="1066800" cy="927100"/>
          </a:xfrm>
          <a:prstGeom prst="rect">
            <a:avLst/>
          </a:prstGeom>
          <a:noFill/>
          <a:ln w="12700">
            <a:solidFill>
              <a:srgbClr val="0033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5400" b="1">
                <a:solidFill>
                  <a:srgbClr val="B02A00"/>
                </a:solidFill>
                <a:latin typeface="Times New Roman Cyr" pitchFamily="18" charset="-52"/>
              </a:rPr>
              <a:t>Ti</a:t>
            </a:r>
            <a:endParaRPr lang="ru-RU" sz="5400" b="1">
              <a:solidFill>
                <a:srgbClr val="B02A00"/>
              </a:solidFill>
              <a:latin typeface="Times New Roman Cyr" pitchFamily="18" charset="-52"/>
            </a:endParaRPr>
          </a:p>
        </p:txBody>
      </p:sp>
      <p:sp>
        <p:nvSpPr>
          <p:cNvPr id="33798" name="Text Box 43"/>
          <p:cNvSpPr txBox="1">
            <a:spLocks noChangeArrowheads="1"/>
          </p:cNvSpPr>
          <p:nvPr/>
        </p:nvSpPr>
        <p:spPr bwMode="auto">
          <a:xfrm flipV="1">
            <a:off x="2819400" y="4540250"/>
            <a:ext cx="63246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>
                <a:latin typeface="Times New Roman Cyr" pitchFamily="18" charset="-52"/>
              </a:rPr>
              <a:t>	</a:t>
            </a:r>
            <a:r>
              <a:rPr lang="en-US" sz="4800" b="1">
                <a:latin typeface="Times New Roman Cyr" pitchFamily="18" charset="-52"/>
              </a:rPr>
              <a:t>p				d</a:t>
            </a:r>
            <a:endParaRPr lang="ru-RU" sz="4800" b="1">
              <a:latin typeface="Times New Roman Cyr" pitchFamily="18" charset="-52"/>
            </a:endParaRPr>
          </a:p>
        </p:txBody>
      </p:sp>
      <p:sp>
        <p:nvSpPr>
          <p:cNvPr id="33799" name="Text Box 44"/>
          <p:cNvSpPr txBox="1">
            <a:spLocks noChangeArrowheads="1"/>
          </p:cNvSpPr>
          <p:nvPr/>
        </p:nvSpPr>
        <p:spPr bwMode="auto">
          <a:xfrm>
            <a:off x="2209800" y="3244850"/>
            <a:ext cx="10668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3600" b="1">
                <a:latin typeface="Times New Roman Cyr" pitchFamily="18" charset="-52"/>
              </a:rPr>
              <a:t>S</a:t>
            </a:r>
            <a:endParaRPr lang="ru-RU" sz="3600" b="1">
              <a:latin typeface="Times New Roman Cyr" pitchFamily="18" charset="-52"/>
            </a:endParaRPr>
          </a:p>
        </p:txBody>
      </p:sp>
      <p:sp>
        <p:nvSpPr>
          <p:cNvPr id="33800" name="Text Box 45"/>
          <p:cNvSpPr txBox="1">
            <a:spLocks noChangeArrowheads="1"/>
          </p:cNvSpPr>
          <p:nvPr/>
        </p:nvSpPr>
        <p:spPr bwMode="auto">
          <a:xfrm>
            <a:off x="1219200" y="3733800"/>
            <a:ext cx="609600" cy="31130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3600" b="1">
                <a:latin typeface="Times New Roman Cyr" pitchFamily="18" charset="-52"/>
              </a:rPr>
              <a:t>4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3600" b="1">
                <a:latin typeface="Times New Roman Cyr" pitchFamily="18" charset="-52"/>
              </a:rPr>
              <a:t>3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3600" b="1">
                <a:latin typeface="Times New Roman Cyr" pitchFamily="18" charset="-52"/>
              </a:rPr>
              <a:t>2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3600" b="1">
                <a:latin typeface="Times New Roman Cyr" pitchFamily="18" charset="-52"/>
              </a:rPr>
              <a:t>1</a:t>
            </a:r>
            <a:endParaRPr lang="ru-RU" sz="3600" b="1">
              <a:latin typeface="Times New Roman Cyr" pitchFamily="18" charset="-52"/>
            </a:endParaRPr>
          </a:p>
        </p:txBody>
      </p:sp>
      <p:pic>
        <p:nvPicPr>
          <p:cNvPr id="45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40802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Прямоугольник 45"/>
          <p:cNvSpPr/>
          <p:nvPr/>
        </p:nvSpPr>
        <p:spPr>
          <a:xfrm>
            <a:off x="2123728" y="260649"/>
            <a:ext cx="669674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44824"/>
            <a:ext cx="8991600" cy="10081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1D06AA"/>
                </a:solidFill>
              </a:rPr>
              <a:t/>
            </a:r>
            <a:br>
              <a:rPr lang="ru-RU" b="1" dirty="0" smtClean="0">
                <a:solidFill>
                  <a:srgbClr val="1D06AA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Электронные конфигурации с повышенной устойчивостью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/>
          <a:lstStyle/>
          <a:p>
            <a:pPr eaLnBrk="1" hangingPunct="1"/>
            <a:r>
              <a:rPr lang="en-US" sz="4400" b="1" dirty="0" smtClean="0"/>
              <a:t>p</a:t>
            </a:r>
            <a:r>
              <a:rPr lang="en-US" sz="4400" b="1" baseline="30000" dirty="0" smtClean="0"/>
              <a:t>6</a:t>
            </a:r>
            <a:r>
              <a:rPr lang="en-US" sz="4400" b="1" dirty="0" smtClean="0"/>
              <a:t>		d</a:t>
            </a:r>
            <a:r>
              <a:rPr lang="en-US" sz="4400" b="1" baseline="30000" dirty="0" smtClean="0"/>
              <a:t>10</a:t>
            </a:r>
            <a:r>
              <a:rPr lang="en-US" sz="4400" b="1" dirty="0" smtClean="0"/>
              <a:t>		</a:t>
            </a:r>
            <a:r>
              <a:rPr lang="en-US" sz="4400" b="1" i="1" dirty="0" smtClean="0"/>
              <a:t>f</a:t>
            </a:r>
            <a:r>
              <a:rPr lang="en-US" sz="4400" b="1" baseline="30000" dirty="0" smtClean="0"/>
              <a:t>14</a:t>
            </a:r>
          </a:p>
          <a:p>
            <a:pPr eaLnBrk="1" hangingPunct="1"/>
            <a:r>
              <a:rPr lang="en-US" sz="4400" b="1" dirty="0" smtClean="0"/>
              <a:t>p</a:t>
            </a:r>
            <a:r>
              <a:rPr lang="en-US" sz="4400" b="1" baseline="30000" dirty="0" smtClean="0"/>
              <a:t>3</a:t>
            </a:r>
            <a:r>
              <a:rPr lang="en-US" sz="4400" b="1" dirty="0" smtClean="0"/>
              <a:t>		d</a:t>
            </a:r>
            <a:r>
              <a:rPr lang="en-US" sz="4400" b="1" baseline="30000" dirty="0" smtClean="0"/>
              <a:t>5</a:t>
            </a:r>
            <a:r>
              <a:rPr lang="en-US" sz="4400" b="1" dirty="0" smtClean="0"/>
              <a:t>			</a:t>
            </a:r>
            <a:r>
              <a:rPr lang="en-US" sz="4400" b="1" i="1" dirty="0" smtClean="0"/>
              <a:t>f</a:t>
            </a:r>
            <a:r>
              <a:rPr lang="en-US" sz="4400" b="1" baseline="30000" dirty="0" smtClean="0"/>
              <a:t>7</a:t>
            </a:r>
            <a:endParaRPr lang="ru-RU" sz="4400" b="1" baseline="30000" dirty="0" smtClean="0"/>
          </a:p>
        </p:txBody>
      </p:sp>
      <p:grpSp>
        <p:nvGrpSpPr>
          <p:cNvPr id="34820" name="Group 21"/>
          <p:cNvGrpSpPr>
            <a:grpSpLocks/>
          </p:cNvGrpSpPr>
          <p:nvPr/>
        </p:nvGrpSpPr>
        <p:grpSpPr bwMode="auto">
          <a:xfrm>
            <a:off x="539750" y="4508500"/>
            <a:ext cx="1800225" cy="1584325"/>
            <a:chOff x="340" y="2976"/>
            <a:chExt cx="952" cy="862"/>
          </a:xfrm>
        </p:grpSpPr>
        <p:grpSp>
          <p:nvGrpSpPr>
            <p:cNvPr id="34849" name="Group 10"/>
            <p:cNvGrpSpPr>
              <a:grpSpLocks/>
            </p:cNvGrpSpPr>
            <p:nvPr/>
          </p:nvGrpSpPr>
          <p:grpSpPr bwMode="auto">
            <a:xfrm>
              <a:off x="340" y="2976"/>
              <a:ext cx="952" cy="363"/>
              <a:chOff x="340" y="2976"/>
              <a:chExt cx="952" cy="363"/>
            </a:xfrm>
          </p:grpSpPr>
          <p:sp>
            <p:nvSpPr>
              <p:cNvPr id="34860" name="Rectangle 4"/>
              <p:cNvSpPr>
                <a:spLocks noChangeArrowheads="1"/>
              </p:cNvSpPr>
              <p:nvPr/>
            </p:nvSpPr>
            <p:spPr bwMode="auto">
              <a:xfrm>
                <a:off x="340" y="2976"/>
                <a:ext cx="317" cy="363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61" name="Rectangle 5"/>
              <p:cNvSpPr>
                <a:spLocks noChangeArrowheads="1"/>
              </p:cNvSpPr>
              <p:nvPr/>
            </p:nvSpPr>
            <p:spPr bwMode="auto">
              <a:xfrm>
                <a:off x="658" y="2976"/>
                <a:ext cx="317" cy="363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62" name="Rectangle 6"/>
              <p:cNvSpPr>
                <a:spLocks noChangeArrowheads="1"/>
              </p:cNvSpPr>
              <p:nvPr/>
            </p:nvSpPr>
            <p:spPr bwMode="auto">
              <a:xfrm>
                <a:off x="975" y="2976"/>
                <a:ext cx="317" cy="363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63" name="Line 7"/>
              <p:cNvSpPr>
                <a:spLocks noChangeShapeType="1"/>
              </p:cNvSpPr>
              <p:nvPr/>
            </p:nvSpPr>
            <p:spPr bwMode="auto">
              <a:xfrm flipV="1">
                <a:off x="476" y="3022"/>
                <a:ext cx="0" cy="317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64" name="Line 8"/>
              <p:cNvSpPr>
                <a:spLocks noChangeShapeType="1"/>
              </p:cNvSpPr>
              <p:nvPr/>
            </p:nvSpPr>
            <p:spPr bwMode="auto">
              <a:xfrm flipV="1">
                <a:off x="793" y="2977"/>
                <a:ext cx="0" cy="317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65" name="Line 9"/>
              <p:cNvSpPr>
                <a:spLocks noChangeShapeType="1"/>
              </p:cNvSpPr>
              <p:nvPr/>
            </p:nvSpPr>
            <p:spPr bwMode="auto">
              <a:xfrm flipV="1">
                <a:off x="1111" y="3022"/>
                <a:ext cx="0" cy="317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4850" name="Group 11"/>
            <p:cNvGrpSpPr>
              <a:grpSpLocks/>
            </p:cNvGrpSpPr>
            <p:nvPr/>
          </p:nvGrpSpPr>
          <p:grpSpPr bwMode="auto">
            <a:xfrm>
              <a:off x="340" y="3475"/>
              <a:ext cx="952" cy="363"/>
              <a:chOff x="340" y="2976"/>
              <a:chExt cx="952" cy="363"/>
            </a:xfrm>
          </p:grpSpPr>
          <p:sp>
            <p:nvSpPr>
              <p:cNvPr id="34854" name="Rectangle 12"/>
              <p:cNvSpPr>
                <a:spLocks noChangeArrowheads="1"/>
              </p:cNvSpPr>
              <p:nvPr/>
            </p:nvSpPr>
            <p:spPr bwMode="auto">
              <a:xfrm>
                <a:off x="340" y="2976"/>
                <a:ext cx="317" cy="363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55" name="Rectangle 13"/>
              <p:cNvSpPr>
                <a:spLocks noChangeArrowheads="1"/>
              </p:cNvSpPr>
              <p:nvPr/>
            </p:nvSpPr>
            <p:spPr bwMode="auto">
              <a:xfrm>
                <a:off x="658" y="2976"/>
                <a:ext cx="317" cy="363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56" name="Rectangle 14"/>
              <p:cNvSpPr>
                <a:spLocks noChangeArrowheads="1"/>
              </p:cNvSpPr>
              <p:nvPr/>
            </p:nvSpPr>
            <p:spPr bwMode="auto">
              <a:xfrm>
                <a:off x="975" y="2976"/>
                <a:ext cx="317" cy="363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57" name="Line 15"/>
              <p:cNvSpPr>
                <a:spLocks noChangeShapeType="1"/>
              </p:cNvSpPr>
              <p:nvPr/>
            </p:nvSpPr>
            <p:spPr bwMode="auto">
              <a:xfrm flipV="1">
                <a:off x="476" y="3022"/>
                <a:ext cx="0" cy="317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58" name="Line 16"/>
              <p:cNvSpPr>
                <a:spLocks noChangeShapeType="1"/>
              </p:cNvSpPr>
              <p:nvPr/>
            </p:nvSpPr>
            <p:spPr bwMode="auto">
              <a:xfrm flipV="1">
                <a:off x="793" y="2977"/>
                <a:ext cx="0" cy="317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59" name="Line 17"/>
              <p:cNvSpPr>
                <a:spLocks noChangeShapeType="1"/>
              </p:cNvSpPr>
              <p:nvPr/>
            </p:nvSpPr>
            <p:spPr bwMode="auto">
              <a:xfrm flipV="1">
                <a:off x="1111" y="3022"/>
                <a:ext cx="0" cy="317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4851" name="Line 18"/>
            <p:cNvSpPr>
              <a:spLocks noChangeShapeType="1"/>
            </p:cNvSpPr>
            <p:nvPr/>
          </p:nvSpPr>
          <p:spPr bwMode="auto">
            <a:xfrm>
              <a:off x="567" y="3566"/>
              <a:ext cx="0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2" name="Line 19"/>
            <p:cNvSpPr>
              <a:spLocks noChangeShapeType="1"/>
            </p:cNvSpPr>
            <p:nvPr/>
          </p:nvSpPr>
          <p:spPr bwMode="auto">
            <a:xfrm>
              <a:off x="884" y="3521"/>
              <a:ext cx="0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3" name="Line 20"/>
            <p:cNvSpPr>
              <a:spLocks noChangeShapeType="1"/>
            </p:cNvSpPr>
            <p:nvPr/>
          </p:nvSpPr>
          <p:spPr bwMode="auto">
            <a:xfrm>
              <a:off x="1202" y="3566"/>
              <a:ext cx="0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821" name="Group 50"/>
          <p:cNvGrpSpPr>
            <a:grpSpLocks/>
          </p:cNvGrpSpPr>
          <p:nvPr/>
        </p:nvGrpSpPr>
        <p:grpSpPr bwMode="auto">
          <a:xfrm>
            <a:off x="2843213" y="4437063"/>
            <a:ext cx="2881312" cy="1728787"/>
            <a:chOff x="1791" y="2976"/>
            <a:chExt cx="1362" cy="863"/>
          </a:xfrm>
        </p:grpSpPr>
        <p:grpSp>
          <p:nvGrpSpPr>
            <p:cNvPr id="34822" name="Group 33"/>
            <p:cNvGrpSpPr>
              <a:grpSpLocks/>
            </p:cNvGrpSpPr>
            <p:nvPr/>
          </p:nvGrpSpPr>
          <p:grpSpPr bwMode="auto">
            <a:xfrm>
              <a:off x="1791" y="2976"/>
              <a:ext cx="1362" cy="318"/>
              <a:chOff x="1791" y="2976"/>
              <a:chExt cx="1362" cy="318"/>
            </a:xfrm>
          </p:grpSpPr>
          <p:sp>
            <p:nvSpPr>
              <p:cNvPr id="34839" name="Rectangle 23"/>
              <p:cNvSpPr>
                <a:spLocks noChangeArrowheads="1"/>
              </p:cNvSpPr>
              <p:nvPr/>
            </p:nvSpPr>
            <p:spPr bwMode="auto">
              <a:xfrm>
                <a:off x="1791" y="2976"/>
                <a:ext cx="273" cy="318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40" name="Rectangle 24"/>
              <p:cNvSpPr>
                <a:spLocks noChangeArrowheads="1"/>
              </p:cNvSpPr>
              <p:nvPr/>
            </p:nvSpPr>
            <p:spPr bwMode="auto">
              <a:xfrm>
                <a:off x="2064" y="2976"/>
                <a:ext cx="273" cy="318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41" name="Rectangle 25"/>
              <p:cNvSpPr>
                <a:spLocks noChangeArrowheads="1"/>
              </p:cNvSpPr>
              <p:nvPr/>
            </p:nvSpPr>
            <p:spPr bwMode="auto">
              <a:xfrm>
                <a:off x="2336" y="2976"/>
                <a:ext cx="273" cy="318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42" name="Rectangle 26"/>
              <p:cNvSpPr>
                <a:spLocks noChangeArrowheads="1"/>
              </p:cNvSpPr>
              <p:nvPr/>
            </p:nvSpPr>
            <p:spPr bwMode="auto">
              <a:xfrm>
                <a:off x="2608" y="2976"/>
                <a:ext cx="273" cy="318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43" name="Rectangle 27"/>
              <p:cNvSpPr>
                <a:spLocks noChangeArrowheads="1"/>
              </p:cNvSpPr>
              <p:nvPr/>
            </p:nvSpPr>
            <p:spPr bwMode="auto">
              <a:xfrm>
                <a:off x="2880" y="2976"/>
                <a:ext cx="273" cy="318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44" name="Line 28"/>
              <p:cNvSpPr>
                <a:spLocks noChangeShapeType="1"/>
              </p:cNvSpPr>
              <p:nvPr/>
            </p:nvSpPr>
            <p:spPr bwMode="auto">
              <a:xfrm flipV="1">
                <a:off x="1882" y="302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00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5" name="Line 29"/>
              <p:cNvSpPr>
                <a:spLocks noChangeShapeType="1"/>
              </p:cNvSpPr>
              <p:nvPr/>
            </p:nvSpPr>
            <p:spPr bwMode="auto">
              <a:xfrm flipV="1">
                <a:off x="2154" y="302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00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6" name="Line 30"/>
              <p:cNvSpPr>
                <a:spLocks noChangeShapeType="1"/>
              </p:cNvSpPr>
              <p:nvPr/>
            </p:nvSpPr>
            <p:spPr bwMode="auto">
              <a:xfrm flipV="1">
                <a:off x="2426" y="302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00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7" name="Line 31"/>
              <p:cNvSpPr>
                <a:spLocks noChangeShapeType="1"/>
              </p:cNvSpPr>
              <p:nvPr/>
            </p:nvSpPr>
            <p:spPr bwMode="auto">
              <a:xfrm flipV="1">
                <a:off x="2699" y="302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00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8" name="Line 32"/>
              <p:cNvSpPr>
                <a:spLocks noChangeShapeType="1"/>
              </p:cNvSpPr>
              <p:nvPr/>
            </p:nvSpPr>
            <p:spPr bwMode="auto">
              <a:xfrm flipV="1">
                <a:off x="2971" y="302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00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4823" name="Group 34"/>
            <p:cNvGrpSpPr>
              <a:grpSpLocks/>
            </p:cNvGrpSpPr>
            <p:nvPr/>
          </p:nvGrpSpPr>
          <p:grpSpPr bwMode="auto">
            <a:xfrm>
              <a:off x="1791" y="3521"/>
              <a:ext cx="1362" cy="318"/>
              <a:chOff x="1791" y="2976"/>
              <a:chExt cx="1362" cy="318"/>
            </a:xfrm>
          </p:grpSpPr>
          <p:sp>
            <p:nvSpPr>
              <p:cNvPr id="34829" name="Rectangle 35"/>
              <p:cNvSpPr>
                <a:spLocks noChangeArrowheads="1"/>
              </p:cNvSpPr>
              <p:nvPr/>
            </p:nvSpPr>
            <p:spPr bwMode="auto">
              <a:xfrm>
                <a:off x="1791" y="2976"/>
                <a:ext cx="273" cy="318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30" name="Rectangle 36"/>
              <p:cNvSpPr>
                <a:spLocks noChangeArrowheads="1"/>
              </p:cNvSpPr>
              <p:nvPr/>
            </p:nvSpPr>
            <p:spPr bwMode="auto">
              <a:xfrm>
                <a:off x="2064" y="2976"/>
                <a:ext cx="273" cy="318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31" name="Rectangle 37"/>
              <p:cNvSpPr>
                <a:spLocks noChangeArrowheads="1"/>
              </p:cNvSpPr>
              <p:nvPr/>
            </p:nvSpPr>
            <p:spPr bwMode="auto">
              <a:xfrm>
                <a:off x="2336" y="2976"/>
                <a:ext cx="273" cy="318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32" name="Rectangle 38"/>
              <p:cNvSpPr>
                <a:spLocks noChangeArrowheads="1"/>
              </p:cNvSpPr>
              <p:nvPr/>
            </p:nvSpPr>
            <p:spPr bwMode="auto">
              <a:xfrm>
                <a:off x="2608" y="2976"/>
                <a:ext cx="273" cy="318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33" name="Rectangle 39"/>
              <p:cNvSpPr>
                <a:spLocks noChangeArrowheads="1"/>
              </p:cNvSpPr>
              <p:nvPr/>
            </p:nvSpPr>
            <p:spPr bwMode="auto">
              <a:xfrm>
                <a:off x="2880" y="2976"/>
                <a:ext cx="273" cy="318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34" name="Line 40"/>
              <p:cNvSpPr>
                <a:spLocks noChangeShapeType="1"/>
              </p:cNvSpPr>
              <p:nvPr/>
            </p:nvSpPr>
            <p:spPr bwMode="auto">
              <a:xfrm flipV="1">
                <a:off x="1882" y="302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00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5" name="Line 41"/>
              <p:cNvSpPr>
                <a:spLocks noChangeShapeType="1"/>
              </p:cNvSpPr>
              <p:nvPr/>
            </p:nvSpPr>
            <p:spPr bwMode="auto">
              <a:xfrm flipV="1">
                <a:off x="2154" y="302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00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6" name="Line 42"/>
              <p:cNvSpPr>
                <a:spLocks noChangeShapeType="1"/>
              </p:cNvSpPr>
              <p:nvPr/>
            </p:nvSpPr>
            <p:spPr bwMode="auto">
              <a:xfrm flipV="1">
                <a:off x="2426" y="302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00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7" name="Line 43"/>
              <p:cNvSpPr>
                <a:spLocks noChangeShapeType="1"/>
              </p:cNvSpPr>
              <p:nvPr/>
            </p:nvSpPr>
            <p:spPr bwMode="auto">
              <a:xfrm flipV="1">
                <a:off x="2699" y="302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00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8" name="Line 44"/>
              <p:cNvSpPr>
                <a:spLocks noChangeShapeType="1"/>
              </p:cNvSpPr>
              <p:nvPr/>
            </p:nvSpPr>
            <p:spPr bwMode="auto">
              <a:xfrm flipV="1">
                <a:off x="2971" y="3022"/>
                <a:ext cx="0" cy="272"/>
              </a:xfrm>
              <a:prstGeom prst="line">
                <a:avLst/>
              </a:prstGeom>
              <a:noFill/>
              <a:ln w="57150">
                <a:solidFill>
                  <a:srgbClr val="00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4824" name="Line 45"/>
            <p:cNvSpPr>
              <a:spLocks noChangeShapeType="1"/>
            </p:cNvSpPr>
            <p:nvPr/>
          </p:nvSpPr>
          <p:spPr bwMode="auto">
            <a:xfrm>
              <a:off x="1973" y="3566"/>
              <a:ext cx="0" cy="272"/>
            </a:xfrm>
            <a:prstGeom prst="line">
              <a:avLst/>
            </a:prstGeom>
            <a:noFill/>
            <a:ln w="57150">
              <a:solidFill>
                <a:srgbClr val="00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5" name="Line 46"/>
            <p:cNvSpPr>
              <a:spLocks noChangeShapeType="1"/>
            </p:cNvSpPr>
            <p:nvPr/>
          </p:nvSpPr>
          <p:spPr bwMode="auto">
            <a:xfrm>
              <a:off x="2245" y="3566"/>
              <a:ext cx="0" cy="272"/>
            </a:xfrm>
            <a:prstGeom prst="line">
              <a:avLst/>
            </a:prstGeom>
            <a:noFill/>
            <a:ln w="57150">
              <a:solidFill>
                <a:srgbClr val="00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6" name="Line 47"/>
            <p:cNvSpPr>
              <a:spLocks noChangeShapeType="1"/>
            </p:cNvSpPr>
            <p:nvPr/>
          </p:nvSpPr>
          <p:spPr bwMode="auto">
            <a:xfrm>
              <a:off x="2517" y="3566"/>
              <a:ext cx="0" cy="272"/>
            </a:xfrm>
            <a:prstGeom prst="line">
              <a:avLst/>
            </a:prstGeom>
            <a:noFill/>
            <a:ln w="57150">
              <a:solidFill>
                <a:srgbClr val="00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7" name="Line 48"/>
            <p:cNvSpPr>
              <a:spLocks noChangeShapeType="1"/>
            </p:cNvSpPr>
            <p:nvPr/>
          </p:nvSpPr>
          <p:spPr bwMode="auto">
            <a:xfrm>
              <a:off x="2789" y="3566"/>
              <a:ext cx="0" cy="272"/>
            </a:xfrm>
            <a:prstGeom prst="line">
              <a:avLst/>
            </a:prstGeom>
            <a:noFill/>
            <a:ln w="57150">
              <a:solidFill>
                <a:srgbClr val="00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8" name="Line 49"/>
            <p:cNvSpPr>
              <a:spLocks noChangeShapeType="1"/>
            </p:cNvSpPr>
            <p:nvPr/>
          </p:nvSpPr>
          <p:spPr bwMode="auto">
            <a:xfrm>
              <a:off x="3061" y="3566"/>
              <a:ext cx="0" cy="272"/>
            </a:xfrm>
            <a:prstGeom prst="line">
              <a:avLst/>
            </a:prstGeom>
            <a:noFill/>
            <a:ln w="57150">
              <a:solidFill>
                <a:srgbClr val="00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50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1368152" cy="146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Прямоугольник 51"/>
          <p:cNvSpPr/>
          <p:nvPr/>
        </p:nvSpPr>
        <p:spPr>
          <a:xfrm>
            <a:off x="2411760" y="620688"/>
            <a:ext cx="640871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3140968"/>
            <a:ext cx="7704856" cy="338365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Ядро атома состоит из протонов и нейтронов</a:t>
            </a:r>
            <a:endParaRPr lang="en-US" sz="3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Число протонов в ядре равно атомному номеру элемента и числу электронов в атоме </a:t>
            </a:r>
            <a:endParaRPr lang="en-US" sz="3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Атом </a:t>
            </a:r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электронейтрален</a:t>
            </a:r>
            <a:endParaRPr lang="ru-RU" sz="3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548680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  <p:pic>
        <p:nvPicPr>
          <p:cNvPr id="4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1512168" cy="1624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/>
          </p:nvPr>
        </p:nvSpPr>
        <p:spPr>
          <a:xfrm>
            <a:off x="539552" y="1844824"/>
            <a:ext cx="8229600" cy="648072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rgbClr val="0070C0"/>
                </a:solidFill>
              </a:rPr>
              <a:t>ИЗОТОПЫ ХЛОРА</a:t>
            </a:r>
          </a:p>
        </p:txBody>
      </p:sp>
      <p:pic>
        <p:nvPicPr>
          <p:cNvPr id="1433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584" y="2563424"/>
            <a:ext cx="6670179" cy="3889912"/>
          </a:xfrm>
          <a:noFill/>
        </p:spPr>
      </p:pic>
      <p:pic>
        <p:nvPicPr>
          <p:cNvPr id="4" name="Picture 4" descr="Logo dstu(конечный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694" y="548680"/>
            <a:ext cx="140802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95736" y="404664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1628800"/>
            <a:ext cx="6408712" cy="504056"/>
          </a:xfrm>
          <a:noFill/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rgbClr val="0070C0"/>
                </a:solidFill>
              </a:rPr>
              <a:t>Экспериментальные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основы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060848"/>
            <a:ext cx="8352928" cy="4392488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Спектральный анализ, спектры 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(Г. Кирхгоф, 1859; </a:t>
            </a:r>
            <a:r>
              <a:rPr lang="ru-RU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Дж.Бальмер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1885, И.Ридберг</a:t>
            </a:r>
          </a:p>
          <a:p>
            <a:pPr eaLnBrk="1" hangingPunct="1"/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Периодический закон 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				      (Д.Менделеев 1869)</a:t>
            </a:r>
          </a:p>
          <a:p>
            <a:pPr eaLnBrk="1" hangingPunct="1"/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Фотоэффект          (А. Столетов, 1888)</a:t>
            </a:r>
          </a:p>
          <a:p>
            <a:pPr eaLnBrk="1" hangingPunct="1"/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Катодные лучи         (Ж. </a:t>
            </a:r>
            <a:r>
              <a:rPr lang="ru-RU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Перрен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1895) </a:t>
            </a:r>
          </a:p>
          <a:p>
            <a:pPr eaLnBrk="1" hangingPunct="1"/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Рентгеновские лучи  (В.Рентген 1895) </a:t>
            </a:r>
          </a:p>
          <a:p>
            <a:pPr eaLnBrk="1" hangingPunct="1">
              <a:lnSpc>
                <a:spcPct val="7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Радиоактивность </a:t>
            </a:r>
          </a:p>
          <a:p>
            <a:pPr eaLnBrk="1" hangingPunct="1">
              <a:lnSpc>
                <a:spcPct val="70000"/>
              </a:lnSpc>
              <a:buFont typeface="Monotype Sorts" pitchFamily="2" charset="2"/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				     (А. Беккерель, 1896) </a:t>
            </a:r>
          </a:p>
          <a:p>
            <a:pPr eaLnBrk="1" hangingPunct="1">
              <a:lnSpc>
                <a:spcPct val="7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Открытие электрона </a:t>
            </a:r>
          </a:p>
          <a:p>
            <a:pPr eaLnBrk="1" hangingPunct="1">
              <a:lnSpc>
                <a:spcPct val="70000"/>
              </a:lnSpc>
              <a:buFont typeface="Monotype Sorts" pitchFamily="2" charset="2"/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				      (Дж. Томпсон, 1897)</a:t>
            </a:r>
          </a:p>
        </p:txBody>
      </p:sp>
      <p:pic>
        <p:nvPicPr>
          <p:cNvPr id="4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1382896" cy="1485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260648"/>
            <a:ext cx="687625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844824"/>
            <a:ext cx="6870700" cy="792088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1903г. Джозеф Томсон предложил одну из первых модель строения атома.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685800" y="2996952"/>
            <a:ext cx="2518048" cy="2376736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3995738" y="2780928"/>
            <a:ext cx="4691062" cy="3672260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Атом – шар, по всему объёму которого равномерно распределён положительный заряд.</a:t>
            </a:r>
          </a:p>
          <a:p>
            <a:pPr eaLnBrk="1" hangingPunct="1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Внутри шара находятся электроны.</a:t>
            </a:r>
          </a:p>
          <a:p>
            <a:pPr eaLnBrk="1" hangingPunct="1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Каждый электрон может совершать колебательные движения около своего положения равновесия.</a:t>
            </a:r>
          </a:p>
          <a:p>
            <a:pPr eaLnBrk="1" hangingPunct="1"/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Положительный заряд шара равен по модулю суммарному заряду электронов, поэтому заряд атома в целом равен нулю.</a:t>
            </a:r>
          </a:p>
        </p:txBody>
      </p:sp>
      <p:pic>
        <p:nvPicPr>
          <p:cNvPr id="6" name="Picture 4" descr="модель Томсо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80928"/>
            <a:ext cx="3362325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go dstu(конечный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1289174" cy="1384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979712" y="476672"/>
            <a:ext cx="6912768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348880"/>
            <a:ext cx="8434511" cy="2448271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</a:rPr>
              <a:t>Модель Томсона нуждалась в экспериментальной проверке.</a:t>
            </a:r>
            <a:br>
              <a:rPr lang="ru-RU" sz="2400" dirty="0" smtClean="0">
                <a:solidFill>
                  <a:srgbClr val="0070C0"/>
                </a:solidFill>
                <a:latin typeface="Arial" pitchFamily="34" charset="0"/>
              </a:rPr>
            </a:br>
            <a:r>
              <a:rPr lang="ru-RU" sz="2400" u="sng" dirty="0" smtClean="0">
                <a:solidFill>
                  <a:srgbClr val="0070C0"/>
                </a:solidFill>
                <a:latin typeface="Arial" pitchFamily="34" charset="0"/>
              </a:rPr>
              <a:t>Важно было проверить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</a:rPr>
              <a:t>,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</a:rPr>
              <a:t>действительно ли положительный заряд распределён по всему объёму атома с постоянной плотностью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</a:rPr>
              <a:t>.</a:t>
            </a:r>
            <a:br>
              <a:rPr lang="ru-RU" sz="2400" dirty="0" smtClean="0">
                <a:solidFill>
                  <a:srgbClr val="0070C0"/>
                </a:solidFill>
                <a:latin typeface="Arial" pitchFamily="34" charset="0"/>
              </a:rPr>
            </a:br>
            <a:endParaRPr lang="ru-RU" sz="2400" dirty="0" smtClean="0">
              <a:solidFill>
                <a:srgbClr val="0070C0"/>
              </a:solidFill>
              <a:latin typeface="Arial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4869160"/>
            <a:ext cx="8131175" cy="151216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   </a:t>
            </a:r>
            <a:r>
              <a:rPr lang="ru-RU" sz="2400" dirty="0" smtClean="0">
                <a:solidFill>
                  <a:srgbClr val="0070C0"/>
                </a:solidFill>
                <a:latin typeface="Ariac"/>
              </a:rPr>
              <a:t>В 1911г. Эрнест Резерфорд совместно со своими сотрудниками провёл ряд опытов по исследованию состава и строения атомов. </a:t>
            </a:r>
          </a:p>
        </p:txBody>
      </p:sp>
      <p:pic>
        <p:nvPicPr>
          <p:cNvPr id="4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1516993" cy="162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83768" y="548680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132856"/>
            <a:ext cx="6870700" cy="792088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</a:rPr>
              <a:t>Идея опыта</a:t>
            </a: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</a:rPr>
              <a:t>Резерфорда</a:t>
            </a: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</a:rPr>
              <a:t>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852936"/>
            <a:ext cx="8281988" cy="3672408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Зондировать атом альфа–частицами.</a:t>
            </a:r>
          </a:p>
          <a:p>
            <a:pPr eaLnBrk="1" hangingPunct="1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Альфа-частицы возникают при распаде радия. </a:t>
            </a:r>
          </a:p>
          <a:p>
            <a:pPr eaLnBrk="1" hangingPunct="1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Масса альфа-частицы в 8000 раз больше массы электрона.</a:t>
            </a:r>
          </a:p>
          <a:p>
            <a:pPr eaLnBrk="1" hangingPunct="1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Электрический заряд альфа-частицы в 2 раза больше заряда электрона.</a:t>
            </a:r>
          </a:p>
          <a:p>
            <a:pPr eaLnBrk="1" hangingPunct="1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Скорость альфа-частицы около 15 000 км/с.</a:t>
            </a:r>
          </a:p>
          <a:p>
            <a:pPr eaLnBrk="1" hangingPunct="1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Альфа-частицы является ядром атома гелия.</a:t>
            </a:r>
          </a:p>
        </p:txBody>
      </p:sp>
      <p:pic>
        <p:nvPicPr>
          <p:cNvPr id="4" name="Picture 4" descr="Logo dstu(конеч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686" y="548680"/>
            <a:ext cx="140802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27784" y="620688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Донской государственный технический университет</a:t>
            </a:r>
            <a:r>
              <a:rPr lang="ru-RU" dirty="0" smtClean="0"/>
              <a:t> </a:t>
            </a:r>
          </a:p>
          <a:p>
            <a:r>
              <a:rPr lang="ru-RU" i="1" dirty="0" smtClean="0">
                <a:solidFill>
                  <a:srgbClr val="0000FF"/>
                </a:solidFill>
              </a:rPr>
              <a:t>Кафедра «Химия»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3995</TotalTime>
  <Words>1273</Words>
  <Application>Microsoft Office PowerPoint</Application>
  <PresentationFormat>Экран (4:3)</PresentationFormat>
  <Paragraphs>213</Paragraphs>
  <Slides>32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5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Поток</vt:lpstr>
      <vt:lpstr>Формула</vt:lpstr>
      <vt:lpstr>Microsoft Equation 2.0</vt:lpstr>
      <vt:lpstr>Equation</vt:lpstr>
      <vt:lpstr>Точечный рисунок BMP</vt:lpstr>
      <vt:lpstr>Документ</vt:lpstr>
      <vt:lpstr>Слайд 1</vt:lpstr>
      <vt:lpstr>План лекции</vt:lpstr>
      <vt:lpstr>Слайд 3</vt:lpstr>
      <vt:lpstr>Слайд 4</vt:lpstr>
      <vt:lpstr>ИЗОТОПЫ ХЛОРА</vt:lpstr>
      <vt:lpstr>Экспериментальные основы</vt:lpstr>
      <vt:lpstr>1903г. Джозеф Томсон предложил одну из первых модель строения атома.</vt:lpstr>
      <vt:lpstr>Модель Томсона нуждалась в экспериментальной проверке. Важно было проверить, действительно ли положительный заряд распределён по всему объёму атома с постоянной плотностью. </vt:lpstr>
      <vt:lpstr>Идея опыта Резерфорда:</vt:lpstr>
      <vt:lpstr>Схема экспериментальной установки Резерфорда.  </vt:lpstr>
      <vt:lpstr>Противоречие модели Томсона с экспериментом:</vt:lpstr>
      <vt:lpstr>Выводы из опыта по рассеиванию альфа-частиц Резерфорда:</vt:lpstr>
      <vt:lpstr>Принцип квантования</vt:lpstr>
      <vt:lpstr>Постулаты Бора</vt:lpstr>
      <vt:lpstr>Слайд 15</vt:lpstr>
      <vt:lpstr>Слайд 16</vt:lpstr>
      <vt:lpstr>Слайд 17</vt:lpstr>
      <vt:lpstr>Принцип неопределенности (В. Гейзенберг, 1925)</vt:lpstr>
      <vt:lpstr>Уравнение Шредингера  </vt:lpstr>
      <vt:lpstr>Главное квантовое число(n)</vt:lpstr>
      <vt:lpstr>Слайд 21</vt:lpstr>
      <vt:lpstr>Слайд 22</vt:lpstr>
      <vt:lpstr>Типы и формы атомных орбиталей</vt:lpstr>
      <vt:lpstr>Слайд 24</vt:lpstr>
      <vt:lpstr>Слайд 25</vt:lpstr>
      <vt:lpstr>Атомная орбиталь (АО)</vt:lpstr>
      <vt:lpstr>Закономерности формирования электронных структур</vt:lpstr>
      <vt:lpstr>  Правила Клечковского</vt:lpstr>
      <vt:lpstr>  Последовательность заполнения АО по правилам Клечковского</vt:lpstr>
      <vt:lpstr>Способы изображения электронных структур</vt:lpstr>
      <vt:lpstr>Примеры электронных структур</vt:lpstr>
      <vt:lpstr> Электронные конфигурации с повышенной устойчивостью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атома</dc:title>
  <dc:creator>Alexandre Katalov</dc:creator>
  <cp:lastModifiedBy>1-Пк</cp:lastModifiedBy>
  <cp:revision>242</cp:revision>
  <dcterms:created xsi:type="dcterms:W3CDTF">1995-05-28T16:58:28Z</dcterms:created>
  <dcterms:modified xsi:type="dcterms:W3CDTF">2011-09-08T12:07:43Z</dcterms:modified>
</cp:coreProperties>
</file>